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1" r:id="rId2"/>
    <p:sldMasterId id="2147483735" r:id="rId3"/>
  </p:sldMasterIdLst>
  <p:notesMasterIdLst>
    <p:notesMasterId r:id="rId47"/>
  </p:notesMasterIdLst>
  <p:sldIdLst>
    <p:sldId id="287" r:id="rId4"/>
    <p:sldId id="328" r:id="rId5"/>
    <p:sldId id="383" r:id="rId6"/>
    <p:sldId id="423" r:id="rId7"/>
    <p:sldId id="428" r:id="rId8"/>
    <p:sldId id="429" r:id="rId9"/>
    <p:sldId id="430" r:id="rId10"/>
    <p:sldId id="431" r:id="rId11"/>
    <p:sldId id="432" r:id="rId12"/>
    <p:sldId id="433" r:id="rId13"/>
    <p:sldId id="434" r:id="rId14"/>
    <p:sldId id="435" r:id="rId15"/>
    <p:sldId id="436" r:id="rId16"/>
    <p:sldId id="437" r:id="rId17"/>
    <p:sldId id="439" r:id="rId18"/>
    <p:sldId id="438" r:id="rId19"/>
    <p:sldId id="440" r:id="rId20"/>
    <p:sldId id="443" r:id="rId21"/>
    <p:sldId id="441" r:id="rId22"/>
    <p:sldId id="442" r:id="rId23"/>
    <p:sldId id="444" r:id="rId24"/>
    <p:sldId id="445" r:id="rId25"/>
    <p:sldId id="463" r:id="rId26"/>
    <p:sldId id="446" r:id="rId27"/>
    <p:sldId id="449" r:id="rId28"/>
    <p:sldId id="450" r:id="rId29"/>
    <p:sldId id="447" r:id="rId30"/>
    <p:sldId id="451" r:id="rId31"/>
    <p:sldId id="452" r:id="rId32"/>
    <p:sldId id="448" r:id="rId33"/>
    <p:sldId id="453" r:id="rId34"/>
    <p:sldId id="454" r:id="rId35"/>
    <p:sldId id="455" r:id="rId36"/>
    <p:sldId id="457" r:id="rId37"/>
    <p:sldId id="456" r:id="rId38"/>
    <p:sldId id="458" r:id="rId39"/>
    <p:sldId id="459" r:id="rId40"/>
    <p:sldId id="460" r:id="rId41"/>
    <p:sldId id="461" r:id="rId42"/>
    <p:sldId id="462" r:id="rId43"/>
    <p:sldId id="375" r:id="rId44"/>
    <p:sldId id="396" r:id="rId45"/>
    <p:sldId id="31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4" autoAdjust="0"/>
    <p:restoredTop sz="93772" autoAdjust="0"/>
  </p:normalViewPr>
  <p:slideViewPr>
    <p:cSldViewPr snapToGrid="0">
      <p:cViewPr varScale="1">
        <p:scale>
          <a:sx n="62" d="100"/>
          <a:sy n="62" d="100"/>
        </p:scale>
        <p:origin x="87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615D4-98CA-4610-899A-9BF0C4712A74}" type="datetimeFigureOut">
              <a:rPr lang="es-ES" smtClean="0"/>
              <a:t>01/06/2021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C7731-8D55-4C8A-8CE1-45CB7A3E2972}" type="slidenum">
              <a:rPr lang="es-ES" smtClean="0"/>
              <a:t>‹Nº›</a:t>
            </a:fld>
            <a:endParaRPr lang="es-ES"/>
          </a:p>
        </p:txBody>
      </p:sp>
    </p:spTree>
    <p:extLst>
      <p:ext uri="{BB962C8B-B14F-4D97-AF65-F5344CB8AC3E}">
        <p14:creationId xmlns:p14="http://schemas.microsoft.com/office/powerpoint/2010/main" val="3118219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redhat.com/es/topics/securit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redhat.com/es/topics/clou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7DC7731-8D55-4C8A-8CE1-45CB7A3E2972}" type="slidenum">
              <a:rPr lang="es-ES" smtClean="0"/>
              <a:t>2</a:t>
            </a:fld>
            <a:endParaRPr lang="es-ES"/>
          </a:p>
        </p:txBody>
      </p:sp>
    </p:spTree>
    <p:extLst>
      <p:ext uri="{BB962C8B-B14F-4D97-AF65-F5344CB8AC3E}">
        <p14:creationId xmlns:p14="http://schemas.microsoft.com/office/powerpoint/2010/main" val="353525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0" i="0" dirty="0">
                <a:solidFill>
                  <a:srgbClr val="151515"/>
                </a:solidFill>
                <a:effectLst/>
                <a:latin typeface="RedHatText"/>
              </a:rPr>
              <a:t>Las nubes se consideran </a:t>
            </a:r>
            <a:r>
              <a:rPr lang="es-ES" sz="1400" b="0" i="0" u="none" strike="noStrike" dirty="0">
                <a:solidFill>
                  <a:srgbClr val="0066CC"/>
                </a:solidFill>
                <a:effectLst/>
                <a:latin typeface="RedHatText"/>
              </a:rPr>
              <a:t>plataformas como servicio (PaaS)</a:t>
            </a:r>
            <a:r>
              <a:rPr lang="es-ES" sz="1400" b="0" i="0" dirty="0">
                <a:solidFill>
                  <a:srgbClr val="151515"/>
                </a:solidFill>
                <a:effectLst/>
                <a:latin typeface="RedHatText"/>
              </a:rPr>
              <a:t>, ya que un </a:t>
            </a:r>
            <a:r>
              <a:rPr lang="es-ES" sz="1400" b="0" i="0" u="none" strike="noStrike" dirty="0">
                <a:solidFill>
                  <a:srgbClr val="0066CC"/>
                </a:solidFill>
                <a:effectLst/>
                <a:latin typeface="RedHatText"/>
              </a:rPr>
              <a:t>proveedor de nube</a:t>
            </a:r>
            <a:r>
              <a:rPr lang="es-ES" sz="1400" b="0" i="0" dirty="0">
                <a:solidFill>
                  <a:srgbClr val="151515"/>
                </a:solidFill>
                <a:effectLst/>
                <a:latin typeface="RedHatText"/>
              </a:rPr>
              <a:t> ofrece a los usuarios tanto la plataforma como la </a:t>
            </a:r>
            <a:r>
              <a:rPr lang="es-ES" sz="1400" b="0" i="0" u="none" strike="noStrike" dirty="0">
                <a:solidFill>
                  <a:srgbClr val="0066CC"/>
                </a:solidFill>
                <a:effectLst/>
                <a:latin typeface="RedHatText"/>
              </a:rPr>
              <a:t>infraestructura de TI</a:t>
            </a:r>
            <a:r>
              <a:rPr lang="es-ES" sz="1400" b="0" i="0" dirty="0">
                <a:solidFill>
                  <a:srgbClr val="151515"/>
                </a:solidFill>
                <a:effectLst/>
                <a:latin typeface="RedHatText"/>
              </a:rPr>
              <a:t> subyacente. Diseñar la arquitectura de una plataforma de nube implica mucho más que extraer las funciones informáticas de los elementos de hardware, lo cual sintetiza la forma en la que los proveedores crean una infraestructura de nube y la ofrecen a los usuarios. También requiere niveles adicionales de desarrollo para incorporar la </a:t>
            </a:r>
            <a:r>
              <a:rPr lang="es-ES" sz="1400" b="0" i="0" u="none" strike="noStrike" dirty="0">
                <a:solidFill>
                  <a:srgbClr val="0066CC"/>
                </a:solidFill>
                <a:effectLst/>
                <a:latin typeface="RedHatText"/>
              </a:rPr>
              <a:t>organización en contenedores</a:t>
            </a:r>
            <a:r>
              <a:rPr lang="es-ES" sz="1400" b="0" i="0" dirty="0">
                <a:solidFill>
                  <a:srgbClr val="151515"/>
                </a:solidFill>
                <a:effectLst/>
                <a:latin typeface="RedHatText"/>
              </a:rPr>
              <a:t>, la </a:t>
            </a:r>
            <a:r>
              <a:rPr lang="es-ES" sz="1400" b="0" i="0" u="none" strike="noStrike" dirty="0">
                <a:solidFill>
                  <a:srgbClr val="0066CC"/>
                </a:solidFill>
                <a:effectLst/>
                <a:latin typeface="RedHatText"/>
              </a:rPr>
              <a:t>coordinación</a:t>
            </a:r>
            <a:r>
              <a:rPr lang="es-ES" sz="1400" b="0" i="0" dirty="0">
                <a:solidFill>
                  <a:srgbClr val="151515"/>
                </a:solidFill>
                <a:effectLst/>
                <a:latin typeface="RedHatText"/>
              </a:rPr>
              <a:t>, las </a:t>
            </a:r>
            <a:r>
              <a:rPr lang="es-ES" sz="1400" b="0" i="0" u="none" strike="noStrike" dirty="0">
                <a:solidFill>
                  <a:srgbClr val="0066CC"/>
                </a:solidFill>
                <a:effectLst/>
                <a:latin typeface="RedHatText"/>
              </a:rPr>
              <a:t>interfaces de programación de aplicaciones (API)</a:t>
            </a:r>
            <a:r>
              <a:rPr lang="es-ES" sz="1400" b="0" i="0" dirty="0">
                <a:solidFill>
                  <a:srgbClr val="151515"/>
                </a:solidFill>
                <a:effectLst/>
                <a:latin typeface="RedHatText"/>
              </a:rPr>
              <a:t>, el enrutamiento, la </a:t>
            </a:r>
            <a:r>
              <a:rPr lang="es-ES" sz="1400" b="0" i="0" u="none" strike="noStrike" dirty="0">
                <a:solidFill>
                  <a:srgbClr val="0066CC"/>
                </a:solidFill>
                <a:effectLst/>
                <a:latin typeface="RedHatText"/>
                <a:hlinkClick r:id="rId3"/>
              </a:rPr>
              <a:t>seguridad</a:t>
            </a:r>
            <a:r>
              <a:rPr lang="es-ES" sz="1400" b="0" i="0" dirty="0">
                <a:solidFill>
                  <a:srgbClr val="151515"/>
                </a:solidFill>
                <a:effectLst/>
                <a:latin typeface="RedHatText"/>
              </a:rPr>
              <a:t>, la </a:t>
            </a:r>
            <a:r>
              <a:rPr lang="es-ES" sz="1400" b="0" i="0" u="none" strike="noStrike" dirty="0">
                <a:solidFill>
                  <a:srgbClr val="0066CC"/>
                </a:solidFill>
                <a:effectLst/>
                <a:latin typeface="RedHatText"/>
              </a:rPr>
              <a:t>gestión</a:t>
            </a:r>
            <a:r>
              <a:rPr lang="es-ES" sz="1400" b="0" i="0" dirty="0">
                <a:solidFill>
                  <a:srgbClr val="151515"/>
                </a:solidFill>
                <a:effectLst/>
                <a:latin typeface="RedHatText"/>
              </a:rPr>
              <a:t> y el software de </a:t>
            </a:r>
            <a:r>
              <a:rPr lang="es-ES" sz="1400" b="0" i="0" u="none" strike="noStrike" dirty="0">
                <a:solidFill>
                  <a:srgbClr val="0066CC"/>
                </a:solidFill>
                <a:effectLst/>
                <a:latin typeface="RedHatText"/>
              </a:rPr>
              <a:t>automatización</a:t>
            </a:r>
            <a:r>
              <a:rPr lang="es-ES" sz="1400" b="0" i="0" dirty="0">
                <a:solidFill>
                  <a:srgbClr val="151515"/>
                </a:solidFill>
                <a:effectLst/>
                <a:latin typeface="RedHatText"/>
              </a:rPr>
              <a:t>. El diseño de la experiencia del usuario (UX) también es importante para crear una experiencia en línea por la que se pueda navegar con facilidad.</a:t>
            </a:r>
            <a:endParaRPr lang="es-ES" sz="1400" dirty="0"/>
          </a:p>
          <a:p>
            <a:endParaRPr lang="es-ES" dirty="0"/>
          </a:p>
        </p:txBody>
      </p:sp>
      <p:sp>
        <p:nvSpPr>
          <p:cNvPr id="4" name="Marcador de número de diapositiva 3"/>
          <p:cNvSpPr>
            <a:spLocks noGrp="1"/>
          </p:cNvSpPr>
          <p:nvPr>
            <p:ph type="sldNum" sz="quarter" idx="5"/>
          </p:nvPr>
        </p:nvSpPr>
        <p:spPr/>
        <p:txBody>
          <a:bodyPr/>
          <a:lstStyle/>
          <a:p>
            <a:fld id="{67DC7731-8D55-4C8A-8CE1-45CB7A3E2972}" type="slidenum">
              <a:rPr lang="es-ES" smtClean="0"/>
              <a:t>7</a:t>
            </a:fld>
            <a:endParaRPr lang="es-ES"/>
          </a:p>
        </p:txBody>
      </p:sp>
    </p:spTree>
    <p:extLst>
      <p:ext uri="{BB962C8B-B14F-4D97-AF65-F5344CB8AC3E}">
        <p14:creationId xmlns:p14="http://schemas.microsoft.com/office/powerpoint/2010/main" val="53026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7DC7731-8D55-4C8A-8CE1-45CB7A3E2972}" type="slidenum">
              <a:rPr lang="es-ES" smtClean="0"/>
              <a:t>11</a:t>
            </a:fld>
            <a:endParaRPr lang="es-ES"/>
          </a:p>
        </p:txBody>
      </p:sp>
    </p:spTree>
    <p:extLst>
      <p:ext uri="{BB962C8B-B14F-4D97-AF65-F5344CB8AC3E}">
        <p14:creationId xmlns:p14="http://schemas.microsoft.com/office/powerpoint/2010/main" val="113645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151515"/>
                </a:solidFill>
                <a:effectLst/>
                <a:latin typeface="RedHatText"/>
              </a:rPr>
              <a:t>Estos requisitos variables provienen de una era anterior del </a:t>
            </a:r>
            <a:r>
              <a:rPr lang="es-ES" b="0" i="0" u="none" strike="noStrike" dirty="0">
                <a:solidFill>
                  <a:srgbClr val="0066CC"/>
                </a:solidFill>
                <a:effectLst/>
                <a:latin typeface="RedHatText"/>
                <a:hlinkClick r:id="rId3"/>
              </a:rPr>
              <a:t>cloud computing</a:t>
            </a:r>
            <a:r>
              <a:rPr lang="es-ES" b="0" i="0" dirty="0">
                <a:solidFill>
                  <a:srgbClr val="151515"/>
                </a:solidFill>
                <a:effectLst/>
                <a:latin typeface="RedHatText"/>
              </a:rPr>
              <a:t>, donde la </a:t>
            </a:r>
            <a:r>
              <a:rPr lang="es-ES" b="1" i="0" u="sng" dirty="0">
                <a:solidFill>
                  <a:srgbClr val="151515"/>
                </a:solidFill>
                <a:effectLst/>
                <a:latin typeface="RedHatText"/>
              </a:rPr>
              <a:t>diferencia entre las nubes públicas y las privadas radicaba en la ubicación y la propiedad</a:t>
            </a:r>
            <a:r>
              <a:rPr lang="es-ES" b="0" i="0" dirty="0">
                <a:solidFill>
                  <a:srgbClr val="151515"/>
                </a:solidFill>
                <a:effectLst/>
                <a:latin typeface="RedHatText"/>
              </a:rPr>
              <a:t>. Sin embargo, los tipos de nube actuales son mucho más complejos, ya que la ubicación y la propiedad son aspectos abstractos. Por ejemplo:</a:t>
            </a:r>
            <a:endParaRPr lang="es-ES" dirty="0"/>
          </a:p>
        </p:txBody>
      </p:sp>
      <p:sp>
        <p:nvSpPr>
          <p:cNvPr id="4" name="Marcador de número de diapositiva 3"/>
          <p:cNvSpPr>
            <a:spLocks noGrp="1"/>
          </p:cNvSpPr>
          <p:nvPr>
            <p:ph type="sldNum" sz="quarter" idx="5"/>
          </p:nvPr>
        </p:nvSpPr>
        <p:spPr/>
        <p:txBody>
          <a:bodyPr/>
          <a:lstStyle/>
          <a:p>
            <a:fld id="{67DC7731-8D55-4C8A-8CE1-45CB7A3E2972}" type="slidenum">
              <a:rPr lang="es-ES" smtClean="0"/>
              <a:t>14</a:t>
            </a:fld>
            <a:endParaRPr lang="es-ES"/>
          </a:p>
        </p:txBody>
      </p:sp>
    </p:spTree>
    <p:extLst>
      <p:ext uri="{BB962C8B-B14F-4D97-AF65-F5344CB8AC3E}">
        <p14:creationId xmlns:p14="http://schemas.microsoft.com/office/powerpoint/2010/main" val="39770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1" i="0" u="none" strike="noStrike" baseline="0" dirty="0">
                <a:latin typeface="Arial" panose="020B0604020202020204" pitchFamily="34" charset="0"/>
              </a:rPr>
              <a:t>1. Violación de datos privados</a:t>
            </a:r>
            <a:r>
              <a:rPr lang="es-ES" sz="1800" b="0" i="0" u="none" strike="noStrike" baseline="0" dirty="0">
                <a:latin typeface="Arial" panose="020B0604020202020204" pitchFamily="34" charset="0"/>
              </a:rPr>
              <a:t>. Información confidencial copiada, transmitida,</a:t>
            </a:r>
          </a:p>
          <a:p>
            <a:pPr algn="l"/>
            <a:r>
              <a:rPr lang="es-ES" sz="1800" b="0" i="0" u="none" strike="noStrike" baseline="0" dirty="0">
                <a:latin typeface="Arial" panose="020B0604020202020204" pitchFamily="34" charset="0"/>
              </a:rPr>
              <a:t>leída, robada o utilizada por una persona no autorizada.</a:t>
            </a:r>
          </a:p>
          <a:p>
            <a:pPr algn="l"/>
            <a:r>
              <a:rPr lang="es-ES" sz="1800" b="1" i="0" u="none" strike="noStrike" baseline="0" dirty="0">
                <a:latin typeface="Arial" panose="020B0604020202020204" pitchFamily="34" charset="0"/>
              </a:rPr>
              <a:t>2. Pérdida de datos</a:t>
            </a:r>
            <a:r>
              <a:rPr lang="es-ES" sz="1800" b="0" i="0" u="none" strike="noStrike" baseline="0" dirty="0">
                <a:latin typeface="Arial" panose="020B0604020202020204" pitchFamily="34" charset="0"/>
              </a:rPr>
              <a:t>. Error en los sistemas, fallas en los dispositivos de</a:t>
            </a:r>
          </a:p>
          <a:p>
            <a:pPr algn="l"/>
            <a:r>
              <a:rPr lang="es-ES" sz="1800" b="0" i="0" u="none" strike="noStrike" baseline="0" dirty="0">
                <a:latin typeface="Arial" panose="020B0604020202020204" pitchFamily="34" charset="0"/>
              </a:rPr>
              <a:t>almacenamiento, transmisión o procesamiento de la información.</a:t>
            </a:r>
          </a:p>
          <a:p>
            <a:pPr algn="l"/>
            <a:r>
              <a:rPr lang="es-ES" sz="1800" b="1" i="0" u="none" strike="noStrike" baseline="0" dirty="0">
                <a:latin typeface="Arial" panose="020B0604020202020204" pitchFamily="34" charset="0"/>
              </a:rPr>
              <a:t>3. Secuestro de cuentas o servicios (</a:t>
            </a:r>
            <a:r>
              <a:rPr lang="es-ES" sz="1800" b="1" i="1" u="none" strike="noStrike" baseline="0" dirty="0" err="1">
                <a:latin typeface="Arial" panose="020B0604020202020204" pitchFamily="34" charset="0"/>
              </a:rPr>
              <a:t>hijacking</a:t>
            </a:r>
            <a:r>
              <a:rPr lang="es-ES" sz="1800" b="1" i="0" u="none" strike="noStrike" baseline="0" dirty="0">
                <a:latin typeface="Arial" panose="020B0604020202020204" pitchFamily="34" charset="0"/>
              </a:rPr>
              <a:t>)</a:t>
            </a:r>
            <a:r>
              <a:rPr lang="es-ES" sz="1800" b="0" i="0" u="none" strike="noStrike" baseline="0" dirty="0">
                <a:latin typeface="Arial" panose="020B0604020202020204" pitchFamily="34" charset="0"/>
              </a:rPr>
              <a:t>. Proceso por el cual una</a:t>
            </a:r>
          </a:p>
          <a:p>
            <a:pPr algn="l"/>
            <a:r>
              <a:rPr lang="es-ES" sz="1800" b="0" i="0" u="none" strike="noStrike" baseline="0" dirty="0">
                <a:latin typeface="Arial" panose="020B0604020202020204" pitchFamily="34" charset="0"/>
              </a:rPr>
              <a:t>cuenta de correo, usuario o sistema asociado a un dispositivo de computo, es</a:t>
            </a:r>
          </a:p>
          <a:p>
            <a:pPr algn="l"/>
            <a:r>
              <a:rPr lang="es-ES" sz="1800" b="0" i="0" u="none" strike="noStrike" baseline="0" dirty="0">
                <a:latin typeface="Arial" panose="020B0604020202020204" pitchFamily="34" charset="0"/>
              </a:rPr>
              <a:t>robada o secuestrada con propósitos mal intencionados</a:t>
            </a:r>
          </a:p>
          <a:p>
            <a:pPr algn="l"/>
            <a:r>
              <a:rPr lang="es-ES" sz="1800" b="1" i="0" u="none" strike="noStrike" baseline="0" dirty="0">
                <a:latin typeface="Arial" panose="020B0604020202020204" pitchFamily="34" charset="0"/>
              </a:rPr>
              <a:t>4. Interfaces y </a:t>
            </a:r>
            <a:r>
              <a:rPr lang="es-ES" sz="1800" b="1" i="0" u="none" strike="noStrike" baseline="0" dirty="0" err="1">
                <a:latin typeface="Arial" panose="020B0604020202020204" pitchFamily="34" charset="0"/>
              </a:rPr>
              <a:t>APIs</a:t>
            </a:r>
            <a:r>
              <a:rPr lang="es-ES" sz="1800" b="1" i="0" u="none" strike="noStrike" baseline="0" dirty="0">
                <a:latin typeface="Arial" panose="020B0604020202020204" pitchFamily="34" charset="0"/>
              </a:rPr>
              <a:t> inseguras</a:t>
            </a:r>
            <a:r>
              <a:rPr lang="es-ES" sz="1800" b="0" i="0" u="none" strike="noStrike" baseline="0" dirty="0">
                <a:latin typeface="Arial" panose="020B0604020202020204" pitchFamily="34" charset="0"/>
              </a:rPr>
              <a:t>. Interfaces de Programación de Aplicaciones</a:t>
            </a:r>
          </a:p>
          <a:p>
            <a:pPr algn="l"/>
            <a:r>
              <a:rPr lang="es-ES" sz="1800" b="0" i="0" u="none" strike="noStrike" baseline="0" dirty="0">
                <a:latin typeface="Arial" panose="020B0604020202020204" pitchFamily="34" charset="0"/>
              </a:rPr>
              <a:t>(</a:t>
            </a:r>
            <a:r>
              <a:rPr lang="es-ES" sz="1800" b="0" i="0" u="none" strike="noStrike" baseline="0" dirty="0" err="1">
                <a:latin typeface="Arial" panose="020B0604020202020204" pitchFamily="34" charset="0"/>
              </a:rPr>
              <a:t>APIs</a:t>
            </a:r>
            <a:r>
              <a:rPr lang="es-ES" sz="1800" b="0" i="0" u="none" strike="noStrike" baseline="0" dirty="0">
                <a:latin typeface="Arial" panose="020B0604020202020204" pitchFamily="34" charset="0"/>
              </a:rPr>
              <a:t>) con vulnerabilidades o debilidades que permiten explotar servicios o</a:t>
            </a:r>
          </a:p>
          <a:p>
            <a:pPr algn="l"/>
            <a:r>
              <a:rPr lang="es-ES" sz="1800" b="0" i="0" u="none" strike="noStrike" baseline="0" dirty="0">
                <a:latin typeface="Arial" panose="020B0604020202020204" pitchFamily="34" charset="0"/>
              </a:rPr>
              <a:t>datos de manera no autorizada.</a:t>
            </a:r>
          </a:p>
          <a:p>
            <a:pPr algn="l"/>
            <a:r>
              <a:rPr lang="es-ES" sz="1800" b="1" i="0" u="none" strike="noStrike" baseline="0" dirty="0">
                <a:latin typeface="Arial" panose="020B0604020202020204" pitchFamily="34" charset="0"/>
              </a:rPr>
              <a:t>5. Negación de servicio</a:t>
            </a:r>
            <a:r>
              <a:rPr lang="es-ES" sz="1800" b="0" i="0" u="none" strike="noStrike" baseline="0" dirty="0">
                <a:latin typeface="Arial" panose="020B0604020202020204" pitchFamily="34" charset="0"/>
              </a:rPr>
              <a:t>. Una interrupción a una red de computadoras o</a:t>
            </a:r>
          </a:p>
          <a:p>
            <a:pPr algn="l"/>
            <a:r>
              <a:rPr lang="es-ES" sz="1800" b="0" i="0" u="none" strike="noStrike" baseline="0" dirty="0">
                <a:latin typeface="Arial" panose="020B0604020202020204" pitchFamily="34" charset="0"/>
              </a:rPr>
              <a:t>servicios, típicamente causado por un intento mal intencionado</a:t>
            </a:r>
          </a:p>
          <a:p>
            <a:pPr algn="l"/>
            <a:r>
              <a:rPr lang="es-ES" sz="1800" b="1" i="0" u="none" strike="noStrike" baseline="0" dirty="0">
                <a:latin typeface="Arial" panose="020B0604020202020204" pitchFamily="34" charset="0"/>
              </a:rPr>
              <a:t>6. Persona interna mal intencionada (</a:t>
            </a:r>
            <a:r>
              <a:rPr lang="es-ES" sz="1800" b="1" i="1" u="none" strike="noStrike" baseline="0" dirty="0" err="1">
                <a:latin typeface="Arial" panose="020B0604020202020204" pitchFamily="34" charset="0"/>
              </a:rPr>
              <a:t>insider</a:t>
            </a:r>
            <a:r>
              <a:rPr lang="es-ES" sz="1800" b="1" i="0" u="none" strike="noStrike" baseline="0" dirty="0">
                <a:latin typeface="Arial" panose="020B0604020202020204" pitchFamily="34" charset="0"/>
              </a:rPr>
              <a:t>)</a:t>
            </a:r>
            <a:r>
              <a:rPr lang="es-ES" sz="1800" b="0" i="0" u="none" strike="noStrike" baseline="0" dirty="0">
                <a:latin typeface="Arial" panose="020B0604020202020204" pitchFamily="34" charset="0"/>
              </a:rPr>
              <a:t>. Empleados o </a:t>
            </a:r>
            <a:r>
              <a:rPr lang="es-ES" sz="1800" b="0" i="0" u="none" strike="noStrike" baseline="0" dirty="0" err="1">
                <a:latin typeface="Arial" panose="020B0604020202020204" pitchFamily="34" charset="0"/>
              </a:rPr>
              <a:t>ex-empleados</a:t>
            </a:r>
            <a:r>
              <a:rPr lang="es-ES" sz="1800" b="0" i="0" u="none" strike="noStrike" baseline="0" dirty="0">
                <a:latin typeface="Arial" panose="020B0604020202020204" pitchFamily="34" charset="0"/>
              </a:rPr>
              <a:t>,</a:t>
            </a:r>
          </a:p>
          <a:p>
            <a:pPr algn="l"/>
            <a:r>
              <a:rPr lang="es-ES" sz="1800" b="0" i="0" u="none" strike="noStrike" baseline="0" dirty="0">
                <a:latin typeface="Arial" panose="020B0604020202020204" pitchFamily="34" charset="0"/>
              </a:rPr>
              <a:t>socios de negocio y proveedores con acceso autorizado a la red, sistemas o</a:t>
            </a:r>
          </a:p>
          <a:p>
            <a:pPr algn="l"/>
            <a:r>
              <a:rPr lang="es-ES" sz="1800" b="0" i="0" u="none" strike="noStrike" baseline="0" dirty="0">
                <a:latin typeface="Arial" panose="020B0604020202020204" pitchFamily="34" charset="0"/>
              </a:rPr>
              <a:t>datos y que pueden utilizarlo afectando la confidencialidad, integridad y</a:t>
            </a:r>
          </a:p>
          <a:p>
            <a:pPr algn="l"/>
            <a:r>
              <a:rPr lang="es-ES" sz="1800" b="0" i="0" u="none" strike="noStrike" baseline="0" dirty="0">
                <a:latin typeface="Arial" panose="020B0604020202020204" pitchFamily="34" charset="0"/>
              </a:rPr>
              <a:t>disponibilidad de la </a:t>
            </a:r>
            <a:r>
              <a:rPr lang="es-ES" sz="1800" b="0" i="0" u="none" strike="noStrike" baseline="0" dirty="0" err="1">
                <a:latin typeface="Arial" panose="020B0604020202020204" pitchFamily="34" charset="0"/>
              </a:rPr>
              <a:t>informacion</a:t>
            </a:r>
            <a:r>
              <a:rPr lang="es-ES" sz="1800" b="0" i="0" u="none" strike="noStrike" baseline="0" dirty="0">
                <a:latin typeface="Arial" panose="020B0604020202020204" pitchFamily="34" charset="0"/>
              </a:rPr>
              <a:t>.</a:t>
            </a:r>
          </a:p>
          <a:p>
            <a:pPr algn="l"/>
            <a:r>
              <a:rPr lang="es-ES" sz="1800" b="1" i="0" u="none" strike="noStrike" baseline="0" dirty="0">
                <a:latin typeface="Arial" panose="020B0604020202020204" pitchFamily="34" charset="0"/>
              </a:rPr>
              <a:t>7. Abuso de servicios en la nube</a:t>
            </a:r>
            <a:r>
              <a:rPr lang="es-ES" sz="1800" b="0" i="0" u="none" strike="noStrike" baseline="0" dirty="0">
                <a:latin typeface="Arial" panose="020B0604020202020204" pitchFamily="34" charset="0"/>
              </a:rPr>
              <a:t>. El uso de recursos legítimos en la nube para</a:t>
            </a:r>
          </a:p>
          <a:p>
            <a:pPr algn="l"/>
            <a:r>
              <a:rPr lang="es-ES" sz="1800" b="0" i="0" u="none" strike="noStrike" baseline="0" dirty="0">
                <a:latin typeface="Arial" panose="020B0604020202020204" pitchFamily="34" charset="0"/>
              </a:rPr>
              <a:t>darles mal uso.</a:t>
            </a:r>
          </a:p>
          <a:p>
            <a:pPr algn="l"/>
            <a:r>
              <a:rPr lang="es-ES" sz="1800" b="1" i="0" u="none" strike="noStrike" baseline="0" dirty="0">
                <a:latin typeface="Arial" panose="020B0604020202020204" pitchFamily="34" charset="0"/>
              </a:rPr>
              <a:t>8. </a:t>
            </a:r>
            <a:r>
              <a:rPr lang="es-ES" sz="1800" b="1" i="0" u="none" strike="noStrike" baseline="0" dirty="0" err="1">
                <a:latin typeface="Arial" panose="020B0604020202020204" pitchFamily="34" charset="0"/>
              </a:rPr>
              <a:t>Due</a:t>
            </a:r>
            <a:r>
              <a:rPr lang="es-ES" sz="1800" b="1" i="0" u="none" strike="noStrike" baseline="0" dirty="0">
                <a:latin typeface="Arial" panose="020B0604020202020204" pitchFamily="34" charset="0"/>
              </a:rPr>
              <a:t> </a:t>
            </a:r>
            <a:r>
              <a:rPr lang="es-ES" sz="1800" b="1" i="0" u="none" strike="noStrike" baseline="0" dirty="0" err="1">
                <a:latin typeface="Arial" panose="020B0604020202020204" pitchFamily="34" charset="0"/>
              </a:rPr>
              <a:t>diligence</a:t>
            </a:r>
            <a:r>
              <a:rPr lang="es-ES" sz="1800" b="1" i="0" u="none" strike="noStrike" baseline="0" dirty="0">
                <a:latin typeface="Arial" panose="020B0604020202020204" pitchFamily="34" charset="0"/>
              </a:rPr>
              <a:t> insuficiente</a:t>
            </a:r>
            <a:r>
              <a:rPr lang="es-ES" sz="1800" b="0" i="0" u="none" strike="noStrike" baseline="0" dirty="0">
                <a:latin typeface="Arial" panose="020B0604020202020204" pitchFamily="34" charset="0"/>
              </a:rPr>
              <a:t>. La adopción de servicios en la nube sin tener una</a:t>
            </a:r>
          </a:p>
          <a:p>
            <a:pPr algn="l"/>
            <a:r>
              <a:rPr lang="es-ES" sz="1800" b="0" i="0" u="none" strike="noStrike" baseline="0" dirty="0">
                <a:latin typeface="Arial" panose="020B0604020202020204" pitchFamily="34" charset="0"/>
              </a:rPr>
              <a:t>clara comprensión de los riesgos de seguridad en su despliegue o sin realizar</a:t>
            </a:r>
          </a:p>
          <a:p>
            <a:pPr algn="l"/>
            <a:r>
              <a:rPr lang="es-ES" sz="1800" b="0" i="0" u="none" strike="noStrike" baseline="0" dirty="0">
                <a:latin typeface="Arial" panose="020B0604020202020204" pitchFamily="34" charset="0"/>
              </a:rPr>
              <a:t>una validación de controles de seguridad y privacidad en la nube de terceros o</a:t>
            </a:r>
          </a:p>
          <a:p>
            <a:pPr algn="l"/>
            <a:r>
              <a:rPr lang="es-ES" sz="1800" b="0" i="0" u="none" strike="noStrike" baseline="0" dirty="0">
                <a:latin typeface="Arial" panose="020B0604020202020204" pitchFamily="34" charset="0"/>
              </a:rPr>
              <a:t>del proveedor de servicios en la nube.</a:t>
            </a:r>
          </a:p>
          <a:p>
            <a:pPr algn="l"/>
            <a:r>
              <a:rPr lang="es-ES" sz="1800" b="1" i="0" u="none" strike="noStrike" baseline="0" dirty="0">
                <a:latin typeface="Arial" panose="020B0604020202020204" pitchFamily="34" charset="0"/>
              </a:rPr>
              <a:t>9. Vulnerabilidades en tecnologías compartidas</a:t>
            </a:r>
            <a:r>
              <a:rPr lang="es-ES" sz="1800" b="0" i="0" u="none" strike="noStrike" baseline="0" dirty="0">
                <a:latin typeface="Arial" panose="020B0604020202020204" pitchFamily="34" charset="0"/>
              </a:rPr>
              <a:t>. Vulnerabilidades en</a:t>
            </a:r>
          </a:p>
          <a:p>
            <a:pPr algn="l"/>
            <a:r>
              <a:rPr lang="es-ES" sz="1800" b="0" i="0" u="none" strike="noStrike" baseline="0" dirty="0">
                <a:latin typeface="Arial" panose="020B0604020202020204" pitchFamily="34" charset="0"/>
              </a:rPr>
              <a:t>tecnologías clave que hacen posible la computación en la nube (hipervisores).</a:t>
            </a:r>
            <a:endParaRPr lang="es-ES" dirty="0"/>
          </a:p>
        </p:txBody>
      </p:sp>
      <p:sp>
        <p:nvSpPr>
          <p:cNvPr id="4" name="Marcador de número de diapositiva 3"/>
          <p:cNvSpPr>
            <a:spLocks noGrp="1"/>
          </p:cNvSpPr>
          <p:nvPr>
            <p:ph type="sldNum" sz="quarter" idx="5"/>
          </p:nvPr>
        </p:nvSpPr>
        <p:spPr/>
        <p:txBody>
          <a:bodyPr/>
          <a:lstStyle/>
          <a:p>
            <a:fld id="{67DC7731-8D55-4C8A-8CE1-45CB7A3E2972}" type="slidenum">
              <a:rPr lang="es-ES" smtClean="0"/>
              <a:t>21</a:t>
            </a:fld>
            <a:endParaRPr lang="es-ES"/>
          </a:p>
        </p:txBody>
      </p:sp>
    </p:spTree>
    <p:extLst>
      <p:ext uri="{BB962C8B-B14F-4D97-AF65-F5344CB8AC3E}">
        <p14:creationId xmlns:p14="http://schemas.microsoft.com/office/powerpoint/2010/main" val="502453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33333"/>
                </a:solidFill>
                <a:effectLst/>
                <a:latin typeface="AmazonEmberBold"/>
              </a:rPr>
              <a:t>Responsabilidad de AWS en relación con la "seguridad de la nube": </a:t>
            </a:r>
            <a:r>
              <a:rPr lang="es-ES" b="0" i="0" dirty="0">
                <a:solidFill>
                  <a:srgbClr val="333333"/>
                </a:solidFill>
                <a:effectLst/>
                <a:latin typeface="AmazonEmber"/>
              </a:rPr>
              <a:t>AWS es responsable de proteger la infraestructura que ejecuta todos los servicios provistos en la nube de AWS. Esta infraestructura está conformada por el hardware, el software, las redes y las instalaciones que ejecutan los servicios de la nube de AWS.</a:t>
            </a:r>
          </a:p>
          <a:p>
            <a:pPr algn="l"/>
            <a:r>
              <a:rPr lang="es-ES" b="0" i="0" dirty="0">
                <a:solidFill>
                  <a:srgbClr val="333333"/>
                </a:solidFill>
                <a:effectLst/>
                <a:latin typeface="AmazonEmberBold"/>
              </a:rPr>
              <a:t>Responsabilidad del cliente en relación con la "seguridad en la nube":</a:t>
            </a:r>
            <a:r>
              <a:rPr lang="es-ES" b="0" i="0" dirty="0">
                <a:solidFill>
                  <a:srgbClr val="333333"/>
                </a:solidFill>
                <a:effectLst/>
                <a:latin typeface="AmazonEmber"/>
              </a:rPr>
              <a:t> la responsabilidad del cliente estará determinada por los servicios de la nube de AWS que el cliente seleccione. Esto determina el alcance del trabajo de configuración a cargo del cliente como parte de sus responsabilidades de seguridad. Por ejemplo, un servicio como Amazon </a:t>
            </a:r>
            <a:r>
              <a:rPr lang="es-ES" b="0" i="0" dirty="0" err="1">
                <a:solidFill>
                  <a:srgbClr val="333333"/>
                </a:solidFill>
                <a:effectLst/>
                <a:latin typeface="AmazonEmber"/>
              </a:rPr>
              <a:t>Elastic</a:t>
            </a:r>
            <a:r>
              <a:rPr lang="es-ES" b="0" i="0" dirty="0">
                <a:solidFill>
                  <a:srgbClr val="333333"/>
                </a:solidFill>
                <a:effectLst/>
                <a:latin typeface="AmazonEmber"/>
              </a:rPr>
              <a:t> Compute Cloud (Amazon EC2) se clasifica como Infraestructura como servicio (IaaS) y, como tal, requiere que el cliente realice todas las tareas de administración y configuración de seguridad necesarias. Los clientes que implementan una instancia de Amazon EC2 son responsables de la administración del sistema operativo huésped (incluidos los parches de seguridad y las actualizaciones), de cualquier utilidad o software de aplicaciones que el cliente haya instalado en las instancias y de la configuración del firewall provisto por AWS (llamado grupo de seguridad) en cada instancia. En el caso de los servicios extraídos, como Amazon S3 y Amazon </a:t>
            </a:r>
            <a:r>
              <a:rPr lang="es-ES" b="0" i="0" dirty="0" err="1">
                <a:solidFill>
                  <a:srgbClr val="333333"/>
                </a:solidFill>
                <a:effectLst/>
                <a:latin typeface="AmazonEmber"/>
              </a:rPr>
              <a:t>DynamoDB</a:t>
            </a:r>
            <a:r>
              <a:rPr lang="es-ES" b="0" i="0" dirty="0">
                <a:solidFill>
                  <a:srgbClr val="333333"/>
                </a:solidFill>
                <a:effectLst/>
                <a:latin typeface="AmazonEmber"/>
              </a:rPr>
              <a:t>, AWS maneja la capa de infraestructura, el sistema operativo y las plataformas, mientras que los clientes acceden a los puntos de enlace para recuperar y almacenar los datos. Los clientes son responsables de administrar sus datos (incluidas las opciones de cifrado), clasificar sus recursos y utilizar las herramientas de IAM para solicitar los permisos correspondientes.</a:t>
            </a:r>
          </a:p>
          <a:p>
            <a:pPr algn="l"/>
            <a:endParaRPr lang="es-ES" b="0" i="0" dirty="0">
              <a:solidFill>
                <a:srgbClr val="333333"/>
              </a:solidFill>
              <a:effectLst/>
              <a:latin typeface="AmazonEmber"/>
            </a:endParaRPr>
          </a:p>
          <a:p>
            <a:pPr algn="l"/>
            <a:r>
              <a:rPr lang="es-ES" b="0" i="0" dirty="0">
                <a:solidFill>
                  <a:srgbClr val="333333"/>
                </a:solidFill>
                <a:effectLst/>
                <a:latin typeface="AmazonEmberBold"/>
              </a:rPr>
              <a:t>Controles heredados:</a:t>
            </a:r>
            <a:r>
              <a:rPr lang="es-ES" b="0" i="0" dirty="0">
                <a:solidFill>
                  <a:srgbClr val="333333"/>
                </a:solidFill>
                <a:effectLst/>
                <a:latin typeface="AmazonEmber"/>
              </a:rPr>
              <a:t> controles que un cliente hereda totalmente de AWS.</a:t>
            </a:r>
          </a:p>
          <a:p>
            <a:pPr algn="l">
              <a:buFont typeface="Arial" panose="020B0604020202020204" pitchFamily="34" charset="0"/>
              <a:buChar char="•"/>
            </a:pPr>
            <a:r>
              <a:rPr lang="es-ES" b="0" i="0" dirty="0">
                <a:solidFill>
                  <a:srgbClr val="333333"/>
                </a:solidFill>
                <a:effectLst/>
                <a:latin typeface="AmazonEmber"/>
              </a:rPr>
              <a:t>Controles físicos y de entorno</a:t>
            </a:r>
          </a:p>
          <a:p>
            <a:pPr algn="l"/>
            <a:r>
              <a:rPr lang="es-ES" b="0" i="0" dirty="0">
                <a:solidFill>
                  <a:srgbClr val="333333"/>
                </a:solidFill>
                <a:effectLst/>
                <a:latin typeface="AmazonEmberBold"/>
              </a:rPr>
              <a:t>Controles compartidos:</a:t>
            </a:r>
            <a:r>
              <a:rPr lang="es-ES" b="0" i="0" dirty="0">
                <a:solidFill>
                  <a:srgbClr val="333333"/>
                </a:solidFill>
                <a:effectLst/>
                <a:latin typeface="AmazonEmber"/>
              </a:rPr>
              <a:t> controles que se aplican tanto a la capa de la infraestructura como a las capas de los clientes, pero en contextos o perspectivas completamente independientes. En un control compartido, AWS suministra los requisitos para la infraestructura y el cliente debe proveer su propia implementación de controles en el uso que haga de los servicios de AWS. Entre los ejemplos se incluyen:</a:t>
            </a:r>
          </a:p>
          <a:p>
            <a:pPr algn="l">
              <a:buFont typeface="Arial" panose="020B0604020202020204" pitchFamily="34" charset="0"/>
              <a:buChar char="•"/>
            </a:pPr>
            <a:r>
              <a:rPr lang="es-ES" b="0" i="0" dirty="0">
                <a:solidFill>
                  <a:srgbClr val="333333"/>
                </a:solidFill>
                <a:effectLst/>
                <a:latin typeface="AmazonEmber"/>
              </a:rPr>
              <a:t>Administración de parches: AWS es responsable de implementar parches y de corregir imperfecciones en el interior de la infraestructura, pero los clientes son responsables de implementar parches en sus aplicaciones y sistemas operativos huésped.</a:t>
            </a:r>
          </a:p>
          <a:p>
            <a:pPr algn="l">
              <a:buFont typeface="Arial" panose="020B0604020202020204" pitchFamily="34" charset="0"/>
              <a:buChar char="•"/>
            </a:pPr>
            <a:r>
              <a:rPr lang="es-ES" b="0" i="0" dirty="0">
                <a:solidFill>
                  <a:srgbClr val="333333"/>
                </a:solidFill>
                <a:effectLst/>
                <a:latin typeface="AmazonEmber"/>
              </a:rPr>
              <a:t>Administración de configuración: AWS mantiene la configuración de sus dispositivos de infraestructura, pero el cliente es responsable de configurar sus aplicaciones, bases de datos y sistemas operativos huésped.</a:t>
            </a:r>
          </a:p>
          <a:p>
            <a:pPr algn="l">
              <a:buFont typeface="Arial" panose="020B0604020202020204" pitchFamily="34" charset="0"/>
              <a:buChar char="•"/>
            </a:pPr>
            <a:r>
              <a:rPr lang="es-ES" b="0" i="0" dirty="0">
                <a:solidFill>
                  <a:srgbClr val="333333"/>
                </a:solidFill>
                <a:effectLst/>
                <a:latin typeface="AmazonEmber"/>
              </a:rPr>
              <a:t>Información y formación técnica: AWS capacita a los empleados de AWS, pero el cliente debe capacitar a sus propios empleados.</a:t>
            </a:r>
          </a:p>
          <a:p>
            <a:pPr algn="l"/>
            <a:r>
              <a:rPr lang="es-ES" b="0" i="0" dirty="0">
                <a:solidFill>
                  <a:srgbClr val="333333"/>
                </a:solidFill>
                <a:effectLst/>
                <a:latin typeface="AmazonEmberBold"/>
              </a:rPr>
              <a:t>Controles específicos del cliente: </a:t>
            </a:r>
            <a:r>
              <a:rPr lang="es-ES" b="0" i="0" dirty="0">
                <a:solidFill>
                  <a:srgbClr val="333333"/>
                </a:solidFill>
                <a:effectLst/>
                <a:latin typeface="AmazonEmber"/>
              </a:rPr>
              <a:t>controles que son de absoluta responsabilidad del cliente en función de la aplicación que implementa dentro de los servicios de AWS. Entre los ejemplos se incluyen:</a:t>
            </a:r>
          </a:p>
          <a:p>
            <a:pPr algn="l">
              <a:buFont typeface="Arial" panose="020B0604020202020204" pitchFamily="34" charset="0"/>
              <a:buChar char="•"/>
            </a:pPr>
            <a:r>
              <a:rPr lang="es-ES" b="0" i="0" dirty="0">
                <a:solidFill>
                  <a:srgbClr val="333333"/>
                </a:solidFill>
                <a:effectLst/>
                <a:latin typeface="AmazonEmber"/>
              </a:rPr>
              <a:t>Seguridad de zona o protección de comunicaciones y servicios, que podrían necesitar que el cliente direccione o separe en zonas datos en entornos de seguridad específicos.</a:t>
            </a:r>
            <a:br>
              <a:rPr lang="es-ES" b="0" i="0" dirty="0">
                <a:solidFill>
                  <a:srgbClr val="333333"/>
                </a:solidFill>
                <a:effectLst/>
                <a:latin typeface="AmazonEmber"/>
              </a:rPr>
            </a:br>
            <a:endParaRPr lang="es-ES" b="0" i="0" dirty="0">
              <a:solidFill>
                <a:srgbClr val="333333"/>
              </a:solidFill>
              <a:effectLst/>
              <a:latin typeface="AmazonEmber"/>
            </a:endParaRPr>
          </a:p>
          <a:p>
            <a:pPr algn="l"/>
            <a:endParaRPr lang="es-ES" b="0" i="0" dirty="0">
              <a:solidFill>
                <a:srgbClr val="333333"/>
              </a:solidFill>
              <a:effectLst/>
              <a:latin typeface="AmazonEmber"/>
            </a:endParaRPr>
          </a:p>
          <a:p>
            <a:endParaRPr lang="es-ES" dirty="0"/>
          </a:p>
        </p:txBody>
      </p:sp>
      <p:sp>
        <p:nvSpPr>
          <p:cNvPr id="4" name="Marcador de número de diapositiva 3"/>
          <p:cNvSpPr>
            <a:spLocks noGrp="1"/>
          </p:cNvSpPr>
          <p:nvPr>
            <p:ph type="sldNum" sz="quarter" idx="5"/>
          </p:nvPr>
        </p:nvSpPr>
        <p:spPr/>
        <p:txBody>
          <a:bodyPr/>
          <a:lstStyle/>
          <a:p>
            <a:fld id="{67DC7731-8D55-4C8A-8CE1-45CB7A3E2972}" type="slidenum">
              <a:rPr lang="es-ES" smtClean="0"/>
              <a:t>29</a:t>
            </a:fld>
            <a:endParaRPr lang="es-ES"/>
          </a:p>
        </p:txBody>
      </p:sp>
    </p:spTree>
    <p:extLst>
      <p:ext uri="{BB962C8B-B14F-4D97-AF65-F5344CB8AC3E}">
        <p14:creationId xmlns:p14="http://schemas.microsoft.com/office/powerpoint/2010/main" val="349196547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userDrawn="1"/>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userDrawn="1"/>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dirty="0"/>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D4C161BA-72FF-4B2B-9E8A-58C9189E93DE}" type="slidenum">
              <a:rPr lang="es-ES" smtClean="0"/>
              <a:t>‹Nº›</a:t>
            </a:fld>
            <a:endParaRPr lang="es-ES"/>
          </a:p>
        </p:txBody>
      </p:sp>
    </p:spTree>
    <p:extLst>
      <p:ext uri="{BB962C8B-B14F-4D97-AF65-F5344CB8AC3E}">
        <p14:creationId xmlns:p14="http://schemas.microsoft.com/office/powerpoint/2010/main" val="2025195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237324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303435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dirty="0"/>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
        <p:nvSpPr>
          <p:cNvPr id="7" name="Rectangle 6">
            <a:extLst>
              <a:ext uri="{FF2B5EF4-FFF2-40B4-BE49-F238E27FC236}">
                <a16:creationId xmlns:a16="http://schemas.microsoft.com/office/drawing/2014/main" id="{EB69F29B-1555-4FDB-BFAB-C44DE0C266D5}"/>
              </a:ext>
            </a:extLst>
          </p:cNvPr>
          <p:cNvSpPr/>
          <p:nvPr userDrawn="1"/>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8">
            <a:extLst>
              <a:ext uri="{FF2B5EF4-FFF2-40B4-BE49-F238E27FC236}">
                <a16:creationId xmlns:a16="http://schemas.microsoft.com/office/drawing/2014/main" id="{F7633D74-3861-4722-B628-D6FB2ED30048}"/>
              </a:ext>
            </a:extLst>
          </p:cNvPr>
          <p:cNvSpPr/>
          <p:nvPr userDrawn="1"/>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92259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218844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92573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4313628-E3FA-45DE-9F9C-4B78CCDF822E}" type="datetimeFigureOut">
              <a:rPr lang="es-ES" smtClean="0"/>
              <a:t>01/06/2021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87150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4313628-E3FA-45DE-9F9C-4B78CCDF822E}" type="datetimeFigureOut">
              <a:rPr lang="es-ES" smtClean="0"/>
              <a:t>01/06/2021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131142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3"/>
          <p:cNvSpPr>
            <a:spLocks noGrp="1"/>
          </p:cNvSpPr>
          <p:nvPr>
            <p:ph type="ftr" sz="quarter" idx="11"/>
          </p:nvPr>
        </p:nvSpPr>
        <p:spPr/>
        <p:txBody>
          <a:bodyPr/>
          <a:lstStyle/>
          <a:p>
            <a:endParaRPr lang="es-ES"/>
          </a:p>
        </p:txBody>
      </p:sp>
      <p:sp>
        <p:nvSpPr>
          <p:cNvPr id="6" name="Slide Number Placeholder 4"/>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887474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6/1/2021</a:t>
            </a:fld>
            <a:endParaRPr lang="en-US" dirty="0"/>
          </a:p>
        </p:txBody>
      </p:sp>
      <p:sp>
        <p:nvSpPr>
          <p:cNvPr id="5" name="Footer Placeholder 2"/>
          <p:cNvSpPr>
            <a:spLocks noGrp="1"/>
          </p:cNvSpPr>
          <p:nvPr>
            <p:ph type="ftr" sz="quarter" idx="11"/>
          </p:nvPr>
        </p:nvSpPr>
        <p:spPr/>
        <p:txBody>
          <a:bodyPr/>
          <a:lstStyle/>
          <a:p>
            <a:endParaRPr lang="es-E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
        <p:nvSpPr>
          <p:cNvPr id="8" name="Marcador de número de diapositiva 2">
            <a:extLst>
              <a:ext uri="{FF2B5EF4-FFF2-40B4-BE49-F238E27FC236}">
                <a16:creationId xmlns:a16="http://schemas.microsoft.com/office/drawing/2014/main" id="{809ADCB3-E64F-4B1F-849A-2C87365FA700}"/>
              </a:ext>
            </a:extLst>
          </p:cNvPr>
          <p:cNvSpPr txBox="1">
            <a:spLocks/>
          </p:cNvSpPr>
          <p:nvPr userDrawn="1"/>
        </p:nvSpPr>
        <p:spPr>
          <a:xfrm>
            <a:off x="11284490" y="297770"/>
            <a:ext cx="484445" cy="36648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rgbClr val="FF0000"/>
                </a:solidFill>
              </a:rPr>
              <a:pPr/>
              <a:t>‹Nº›</a:t>
            </a:fld>
            <a:endParaRPr lang="en-US" dirty="0">
              <a:solidFill>
                <a:srgbClr val="FF0000"/>
              </a:solidFill>
            </a:endParaRPr>
          </a:p>
        </p:txBody>
      </p:sp>
      <p:sp>
        <p:nvSpPr>
          <p:cNvPr id="9" name="Flecha: pentágono 8">
            <a:extLst>
              <a:ext uri="{FF2B5EF4-FFF2-40B4-BE49-F238E27FC236}">
                <a16:creationId xmlns:a16="http://schemas.microsoft.com/office/drawing/2014/main" id="{FAB143EF-FEF6-412B-AB07-E6BF4FE65EEB}"/>
              </a:ext>
            </a:extLst>
          </p:cNvPr>
          <p:cNvSpPr/>
          <p:nvPr userDrawn="1"/>
        </p:nvSpPr>
        <p:spPr>
          <a:xfrm>
            <a:off x="11077575" y="83231"/>
            <a:ext cx="1114425" cy="809625"/>
          </a:xfrm>
          <a:prstGeom prst="homePlate">
            <a:avLst/>
          </a:prstGeom>
          <a:solidFill>
            <a:schemeClr val="accent1">
              <a:alpha val="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13569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5"/>
          <p:cNvSpPr>
            <a:spLocks noGrp="1"/>
          </p:cNvSpPr>
          <p:nvPr>
            <p:ph type="ftr" sz="quarter" idx="11"/>
          </p:nvPr>
        </p:nvSpPr>
        <p:spPr/>
        <p:txBody>
          <a:bodyPr/>
          <a:lstStyle/>
          <a:p>
            <a:endParaRPr lang="es-ES"/>
          </a:p>
        </p:txBody>
      </p:sp>
      <p:sp>
        <p:nvSpPr>
          <p:cNvPr id="6"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4187770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342280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4313628-E3FA-45DE-9F9C-4B78CCDF822E}" type="datetimeFigureOut">
              <a:rPr lang="es-ES" smtClean="0"/>
              <a:t>01/06/2021</a:t>
            </a:fld>
            <a:endParaRPr lang="es-E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426549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4313628-E3FA-45DE-9F9C-4B78CCDF822E}" type="datetimeFigureOut">
              <a:rPr lang="es-ES" smtClean="0"/>
              <a:t>01/06/2021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816174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688876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318957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375253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017405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5017988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9069469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4076113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dirty="0"/>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
        <p:nvSpPr>
          <p:cNvPr id="7" name="Rectangle 6">
            <a:extLst>
              <a:ext uri="{FF2B5EF4-FFF2-40B4-BE49-F238E27FC236}">
                <a16:creationId xmlns:a16="http://schemas.microsoft.com/office/drawing/2014/main" id="{B13E983B-8E3C-46FD-9A3D-CAFE17E04099}"/>
              </a:ext>
            </a:extLst>
          </p:cNvPr>
          <p:cNvSpPr/>
          <p:nvPr userDrawn="1"/>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8">
            <a:extLst>
              <a:ext uri="{FF2B5EF4-FFF2-40B4-BE49-F238E27FC236}">
                <a16:creationId xmlns:a16="http://schemas.microsoft.com/office/drawing/2014/main" id="{E58278ED-E42E-423C-AC76-78EBCCAF0769}"/>
              </a:ext>
            </a:extLst>
          </p:cNvPr>
          <p:cNvSpPr/>
          <p:nvPr userDrawn="1"/>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558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s-E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 uri="{28A0092B-C50C-407E-A947-70E740481C1C}">
                    <a14:useLocalDpi xmlns:a14="http://schemas.microsoft.com/office/drawing/2010/main" val="0"/>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4C161BA-72FF-4B2B-9E8A-58C9189E93DE}" type="slidenum">
              <a:rPr lang="es-ES" smtClean="0"/>
              <a:t>‹Nº›</a:t>
            </a:fld>
            <a:endParaRPr lang="es-ES"/>
          </a:p>
        </p:txBody>
      </p:sp>
    </p:spTree>
    <p:extLst>
      <p:ext uri="{BB962C8B-B14F-4D97-AF65-F5344CB8AC3E}">
        <p14:creationId xmlns:p14="http://schemas.microsoft.com/office/powerpoint/2010/main" val="1735313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608806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9745834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4313628-E3FA-45DE-9F9C-4B78CCDF822E}" type="datetimeFigureOut">
              <a:rPr lang="es-ES" smtClean="0"/>
              <a:t>01/06/2021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8733189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4313628-E3FA-45DE-9F9C-4B78CCDF822E}" type="datetimeFigureOut">
              <a:rPr lang="es-ES" smtClean="0"/>
              <a:t>01/06/2021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8326100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3"/>
          <p:cNvSpPr>
            <a:spLocks noGrp="1"/>
          </p:cNvSpPr>
          <p:nvPr>
            <p:ph type="ftr" sz="quarter" idx="11"/>
          </p:nvPr>
        </p:nvSpPr>
        <p:spPr/>
        <p:txBody>
          <a:bodyPr/>
          <a:lstStyle/>
          <a:p>
            <a:endParaRPr lang="es-ES"/>
          </a:p>
        </p:txBody>
      </p:sp>
      <p:sp>
        <p:nvSpPr>
          <p:cNvPr id="6" name="Slide Number Placeholder 4"/>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8860173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6/1/2021</a:t>
            </a:fld>
            <a:endParaRPr lang="en-US" dirty="0"/>
          </a:p>
        </p:txBody>
      </p:sp>
      <p:sp>
        <p:nvSpPr>
          <p:cNvPr id="5" name="Footer Placeholder 2"/>
          <p:cNvSpPr>
            <a:spLocks noGrp="1"/>
          </p:cNvSpPr>
          <p:nvPr>
            <p:ph type="ftr" sz="quarter" idx="11"/>
          </p:nvPr>
        </p:nvSpPr>
        <p:spPr/>
        <p:txBody>
          <a:bodyPr/>
          <a:lstStyle/>
          <a:p>
            <a:endParaRPr lang="es-ES" dirty="0"/>
          </a:p>
        </p:txBody>
      </p:sp>
      <p:sp>
        <p:nvSpPr>
          <p:cNvPr id="6"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
        <p:nvSpPr>
          <p:cNvPr id="8" name="Marcador de número de diapositiva 2">
            <a:extLst>
              <a:ext uri="{FF2B5EF4-FFF2-40B4-BE49-F238E27FC236}">
                <a16:creationId xmlns:a16="http://schemas.microsoft.com/office/drawing/2014/main" id="{F03905BE-7364-4FFB-B9CC-0DAE10BD6D7E}"/>
              </a:ext>
            </a:extLst>
          </p:cNvPr>
          <p:cNvSpPr txBox="1">
            <a:spLocks/>
          </p:cNvSpPr>
          <p:nvPr userDrawn="1"/>
        </p:nvSpPr>
        <p:spPr>
          <a:xfrm>
            <a:off x="11284490" y="297770"/>
            <a:ext cx="484445" cy="36648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rgbClr val="FF0000"/>
                </a:solidFill>
              </a:rPr>
              <a:pPr/>
              <a:t>‹Nº›</a:t>
            </a:fld>
            <a:endParaRPr lang="en-US" dirty="0">
              <a:solidFill>
                <a:srgbClr val="FF0000"/>
              </a:solidFill>
            </a:endParaRPr>
          </a:p>
        </p:txBody>
      </p:sp>
      <p:sp>
        <p:nvSpPr>
          <p:cNvPr id="9" name="Flecha: pentágono 8">
            <a:extLst>
              <a:ext uri="{FF2B5EF4-FFF2-40B4-BE49-F238E27FC236}">
                <a16:creationId xmlns:a16="http://schemas.microsoft.com/office/drawing/2014/main" id="{D93C67A3-4787-44DE-A6DF-724499635D78}"/>
              </a:ext>
            </a:extLst>
          </p:cNvPr>
          <p:cNvSpPr/>
          <p:nvPr userDrawn="1"/>
        </p:nvSpPr>
        <p:spPr>
          <a:xfrm>
            <a:off x="11077575" y="83231"/>
            <a:ext cx="1114425" cy="809625"/>
          </a:xfrm>
          <a:prstGeom prst="homePlate">
            <a:avLst/>
          </a:prstGeom>
          <a:solidFill>
            <a:schemeClr val="accent1">
              <a:alpha val="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987464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5"/>
          <p:cNvSpPr>
            <a:spLocks noGrp="1"/>
          </p:cNvSpPr>
          <p:nvPr>
            <p:ph type="ftr" sz="quarter" idx="11"/>
          </p:nvPr>
        </p:nvSpPr>
        <p:spPr/>
        <p:txBody>
          <a:bodyPr/>
          <a:lstStyle/>
          <a:p>
            <a:endParaRPr lang="es-ES"/>
          </a:p>
        </p:txBody>
      </p:sp>
      <p:sp>
        <p:nvSpPr>
          <p:cNvPr id="6"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557148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4313628-E3FA-45DE-9F9C-4B78CCDF822E}" type="datetimeFigureOut">
              <a:rPr lang="es-ES" smtClean="0"/>
              <a:t>01/06/2021</a:t>
            </a:fld>
            <a:endParaRPr lang="es-E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143215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4313628-E3FA-45DE-9F9C-4B78CCDF822E}" type="datetimeFigureOut">
              <a:rPr lang="es-ES" smtClean="0"/>
              <a:t>01/06/2021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0142743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793947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4313628-E3FA-45DE-9F9C-4B78CCDF822E}" type="datetimeFigureOut">
              <a:rPr lang="es-ES" smtClean="0"/>
              <a:t>01/06/2021</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4194973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565733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9782726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407337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4"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2086135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8079065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4313628-E3FA-45DE-9F9C-4B78CCDF822E}" type="datetimeFigureOut">
              <a:rPr lang="es-ES" smtClean="0"/>
              <a:t>01/06/2021</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03913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4313628-E3FA-45DE-9F9C-4B78CCDF822E}" type="datetimeFigureOut">
              <a:rPr lang="es-ES" smtClean="0"/>
              <a:t>01/06/2021</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675382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4313628-E3FA-45DE-9F9C-4B78CCDF822E}" type="datetimeFigureOut">
              <a:rPr lang="es-ES" smtClean="0"/>
              <a:t>01/06/2021</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1220631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s-ES" dirty="0"/>
          </a:p>
        </p:txBody>
      </p:sp>
      <p:sp>
        <p:nvSpPr>
          <p:cNvPr id="5" name="Marcador de número de diapositiva 2">
            <a:extLst>
              <a:ext uri="{FF2B5EF4-FFF2-40B4-BE49-F238E27FC236}">
                <a16:creationId xmlns:a16="http://schemas.microsoft.com/office/drawing/2014/main" id="{9BEF6A59-5045-4EFA-843E-3413120EF5DA}"/>
              </a:ext>
            </a:extLst>
          </p:cNvPr>
          <p:cNvSpPr txBox="1">
            <a:spLocks/>
          </p:cNvSpPr>
          <p:nvPr userDrawn="1"/>
        </p:nvSpPr>
        <p:spPr>
          <a:xfrm>
            <a:off x="11284490" y="297770"/>
            <a:ext cx="484445" cy="36648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rgbClr val="FF0000"/>
                </a:solidFill>
              </a:rPr>
              <a:pPr/>
              <a:t>‹Nº›</a:t>
            </a:fld>
            <a:endParaRPr lang="en-US" dirty="0">
              <a:solidFill>
                <a:srgbClr val="FF0000"/>
              </a:solidFill>
            </a:endParaRPr>
          </a:p>
        </p:txBody>
      </p:sp>
      <p:sp>
        <p:nvSpPr>
          <p:cNvPr id="6" name="Flecha: pentágono 5">
            <a:extLst>
              <a:ext uri="{FF2B5EF4-FFF2-40B4-BE49-F238E27FC236}">
                <a16:creationId xmlns:a16="http://schemas.microsoft.com/office/drawing/2014/main" id="{D3DEAE29-C1A0-4E70-BAC1-03B9D9A96057}"/>
              </a:ext>
            </a:extLst>
          </p:cNvPr>
          <p:cNvSpPr/>
          <p:nvPr userDrawn="1"/>
        </p:nvSpPr>
        <p:spPr>
          <a:xfrm>
            <a:off x="11077575" y="83231"/>
            <a:ext cx="1114425" cy="809625"/>
          </a:xfrm>
          <a:prstGeom prst="homePlate">
            <a:avLst/>
          </a:prstGeom>
          <a:solidFill>
            <a:schemeClr val="accent1">
              <a:alpha val="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18843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64313628-E3FA-45DE-9F9C-4B78CCDF822E}" type="datetimeFigureOut">
              <a:rPr lang="es-ES" smtClean="0"/>
              <a:t>01/06/2021</a:t>
            </a:fld>
            <a:endParaRPr lang="es-ES"/>
          </a:p>
        </p:txBody>
      </p:sp>
      <p:sp>
        <p:nvSpPr>
          <p:cNvPr id="6" name="Footer Placeholder 5"/>
          <p:cNvSpPr>
            <a:spLocks noGrp="1"/>
          </p:cNvSpPr>
          <p:nvPr>
            <p:ph type="ftr" sz="quarter" idx="11"/>
          </p:nvPr>
        </p:nvSpPr>
        <p:spPr/>
        <p:txBody>
          <a:bodyPr/>
          <a:lstStyle/>
          <a:p>
            <a:endParaRPr lang="es-E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825473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64313628-E3FA-45DE-9F9C-4B78CCDF822E}" type="datetimeFigureOut">
              <a:rPr lang="es-ES" smtClean="0"/>
              <a:t>01/06/2021</a:t>
            </a:fld>
            <a:endParaRPr lang="es-E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4C161BA-72FF-4B2B-9E8A-58C9189E93DE}" type="slidenum">
              <a:rPr lang="es-ES" smtClean="0"/>
              <a:t>‹Nº›</a:t>
            </a:fld>
            <a:endParaRPr lang="es-ES"/>
          </a:p>
        </p:txBody>
      </p:sp>
    </p:spTree>
    <p:extLst>
      <p:ext uri="{BB962C8B-B14F-4D97-AF65-F5344CB8AC3E}">
        <p14:creationId xmlns:p14="http://schemas.microsoft.com/office/powerpoint/2010/main" val="3979471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8.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6.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8.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7.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6.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chemeClr val="accent1">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64313628-E3FA-45DE-9F9C-4B78CCDF822E}" type="datetimeFigureOut">
              <a:rPr lang="es-ES" smtClean="0"/>
              <a:t>01/06/2021</a:t>
            </a:fld>
            <a:endParaRPr lang="es-E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s-E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 uri="{28A0092B-C50C-407E-A947-70E740481C1C}">
                    <a14:useLocalDpi xmlns:a14="http://schemas.microsoft.com/office/drawing/2010/main" val="0"/>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4C161BA-72FF-4B2B-9E8A-58C9189E93DE}" type="slidenum">
              <a:rPr lang="es-ES" smtClean="0"/>
              <a:t>‹Nº›</a:t>
            </a:fld>
            <a:endParaRPr lang="es-ES"/>
          </a:p>
        </p:txBody>
      </p:sp>
    </p:spTree>
    <p:extLst>
      <p:ext uri="{BB962C8B-B14F-4D97-AF65-F5344CB8AC3E}">
        <p14:creationId xmlns:p14="http://schemas.microsoft.com/office/powerpoint/2010/main" val="41539847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4313628-E3FA-45DE-9F9C-4B78CCDF822E}" type="datetimeFigureOut">
              <a:rPr lang="es-ES" smtClean="0"/>
              <a:t>01/06/2021</a:t>
            </a:fld>
            <a:endParaRPr lang="es-E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E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4C161BA-72FF-4B2B-9E8A-58C9189E93DE}" type="slidenum">
              <a:rPr lang="es-ES" smtClean="0"/>
              <a:t>‹Nº›</a:t>
            </a:fld>
            <a:endParaRPr lang="es-ES"/>
          </a:p>
        </p:txBody>
      </p:sp>
    </p:spTree>
    <p:extLst>
      <p:ext uri="{BB962C8B-B14F-4D97-AF65-F5344CB8AC3E}">
        <p14:creationId xmlns:p14="http://schemas.microsoft.com/office/powerpoint/2010/main" val="3590253447"/>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4313628-E3FA-45DE-9F9C-4B78CCDF822E}" type="datetimeFigureOut">
              <a:rPr lang="es-ES" smtClean="0"/>
              <a:t>01/06/2021</a:t>
            </a:fld>
            <a:endParaRPr lang="es-E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E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4C161BA-72FF-4B2B-9E8A-58C9189E93DE}" type="slidenum">
              <a:rPr lang="es-ES" smtClean="0"/>
              <a:t>‹Nº›</a:t>
            </a:fld>
            <a:endParaRPr lang="es-ES"/>
          </a:p>
        </p:txBody>
      </p:sp>
    </p:spTree>
    <p:extLst>
      <p:ext uri="{BB962C8B-B14F-4D97-AF65-F5344CB8AC3E}">
        <p14:creationId xmlns:p14="http://schemas.microsoft.com/office/powerpoint/2010/main" val="702351495"/>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7" Type="http://schemas.microsoft.com/office/2007/relationships/hdphoto" Target="../media/hdphoto3.wdp"/><Relationship Id="rId2" Type="http://schemas.openxmlformats.org/officeDocument/2006/relationships/image" Target="../media/image10.jpeg"/><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5.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emf"/><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image" Target="../media/image46.png"/><Relationship Id="rId1" Type="http://schemas.openxmlformats.org/officeDocument/2006/relationships/slideLayout" Target="../slideLayouts/slideLayout35.xml"/><Relationship Id="rId6" Type="http://schemas.openxmlformats.org/officeDocument/2006/relationships/image" Target="../media/image50.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emf"/><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emf"/><Relationship Id="rId1" Type="http://schemas.openxmlformats.org/officeDocument/2006/relationships/slideLayout" Target="../slideLayouts/slideLayout35.xml"/><Relationship Id="rId4" Type="http://schemas.openxmlformats.org/officeDocument/2006/relationships/image" Target="../media/image61.jpe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9.emf"/><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emf"/><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35.xml"/><Relationship Id="rId4" Type="http://schemas.openxmlformats.org/officeDocument/2006/relationships/image" Target="../media/image59.emf"/></Relationships>
</file>

<file path=ppt/slides/_rels/slide3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4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35.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 Quedate en... - Universidad Nacional de La Matanza (UNLaM) | Facebook">
            <a:extLst>
              <a:ext uri="{FF2B5EF4-FFF2-40B4-BE49-F238E27FC236}">
                <a16:creationId xmlns:a16="http://schemas.microsoft.com/office/drawing/2014/main" id="{B8A07192-1D6A-4878-BDA2-21AF25223CF3}"/>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t="7329" r="2" b="28058"/>
          <a:stretch/>
        </p:blipFill>
        <p:spPr bwMode="auto">
          <a:xfrm>
            <a:off x="484632" y="2661444"/>
            <a:ext cx="3517119" cy="1528966"/>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60" name="Picture 12" descr="San Justo; Biblioteca UNLaM Archives | Diario NCO">
            <a:extLst>
              <a:ext uri="{FF2B5EF4-FFF2-40B4-BE49-F238E27FC236}">
                <a16:creationId xmlns:a16="http://schemas.microsoft.com/office/drawing/2014/main" id="{3C9DD12F-B40A-41B7-8BAB-642586BEA2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06" b="3230"/>
          <a:stretch/>
        </p:blipFill>
        <p:spPr bwMode="auto">
          <a:xfrm>
            <a:off x="4310676" y="2657050"/>
            <a:ext cx="3537345" cy="1537754"/>
          </a:xfrm>
          <a:prstGeom prst="rect">
            <a:avLst/>
          </a:prstGeom>
          <a:noFill/>
          <a:extLst>
            <a:ext uri="{909E8E84-426E-40DD-AFC4-6F175D3DCCD1}">
              <a14:hiddenFill xmlns:a14="http://schemas.microsoft.com/office/drawing/2010/main">
                <a:solidFill>
                  <a:srgbClr val="FFFFFF"/>
                </a:solidFill>
              </a14:hiddenFill>
            </a:ext>
          </a:extLst>
        </p:spPr>
      </p:pic>
      <p:cxnSp>
        <p:nvCxnSpPr>
          <p:cNvPr id="2064" name="Straight Connector 8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F6A0BCF2-FFEA-48E9-9631-DEDA7524C8E3}"/>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t="3483" r="-3" b="11588"/>
          <a:stretch/>
        </p:blipFill>
        <p:spPr bwMode="auto">
          <a:xfrm>
            <a:off x="8162336" y="2421555"/>
            <a:ext cx="3517120" cy="2008746"/>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n 22" descr="COINI 2020 - AACINI">
            <a:extLst>
              <a:ext uri="{FF2B5EF4-FFF2-40B4-BE49-F238E27FC236}">
                <a16:creationId xmlns:a16="http://schemas.microsoft.com/office/drawing/2014/main" id="{013B98F0-2AA0-4384-8C77-04F248EDA455}"/>
              </a:ext>
            </a:extLst>
          </p:cNvPr>
          <p:cNvPicPr/>
          <p:nvPr/>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t="53621"/>
          <a:stretch/>
        </p:blipFill>
        <p:spPr bwMode="auto">
          <a:xfrm>
            <a:off x="2083388" y="569707"/>
            <a:ext cx="3670935" cy="861695"/>
          </a:xfrm>
          <a:prstGeom prst="rect">
            <a:avLst/>
          </a:prstGeom>
          <a:noFill/>
          <a:ln>
            <a:noFill/>
          </a:ln>
          <a:extLst>
            <a:ext uri="{53640926-AAD7-44D8-BBD7-CCE9431645EC}">
              <a14:shadowObscured xmlns:a14="http://schemas.microsoft.com/office/drawing/2010/main"/>
            </a:ext>
          </a:extLst>
        </p:spPr>
      </p:pic>
      <p:pic>
        <p:nvPicPr>
          <p:cNvPr id="24" name="Imagen 23" descr="Unlam 3d">
            <a:extLst>
              <a:ext uri="{FF2B5EF4-FFF2-40B4-BE49-F238E27FC236}">
                <a16:creationId xmlns:a16="http://schemas.microsoft.com/office/drawing/2014/main" id="{36126247-168C-4490-9DCA-A032D2454244}"/>
              </a:ext>
            </a:extLst>
          </p:cNvPr>
          <p:cNvPicPr/>
          <p:nvPr/>
        </p:nvPicPr>
        <p:blipFill rotWithShape="1">
          <a:blip r:embed="rId6" cstate="print">
            <a:extLst>
              <a:ext uri="{BEBA8EAE-BF5A-486C-A8C5-ECC9F3942E4B}">
                <a14:imgProps xmlns:a14="http://schemas.microsoft.com/office/drawing/2010/main">
                  <a14:imgLayer r:embed="rId7">
                    <a14:imgEffect>
                      <a14:backgroundRemoval t="2881" b="95473" l="1852" r="70062">
                        <a14:foregroundMark x1="67901" y1="41152" x2="67901" y2="41152"/>
                        <a14:foregroundMark x1="49383" y1="5761" x2="49383" y2="5761"/>
                        <a14:foregroundMark x1="33333" y1="4938" x2="33333" y2="4938"/>
                        <a14:foregroundMark x1="4321" y1="41152" x2="4321" y2="41152"/>
                        <a14:foregroundMark x1="4321" y1="46091" x2="4321" y2="46091"/>
                        <a14:foregroundMark x1="2160" y1="55144" x2="2160" y2="55144"/>
                        <a14:foregroundMark x1="70679" y1="36626" x2="70679" y2="36626"/>
                        <a14:foregroundMark x1="33951" y1="2881" x2="33951" y2="2881"/>
                        <a14:foregroundMark x1="32407" y1="95473" x2="32407" y2="95473"/>
                      </a14:backgroundRemoval>
                    </a14:imgEffect>
                  </a14:imgLayer>
                </a14:imgProps>
              </a:ext>
              <a:ext uri="{28A0092B-C50C-407E-A947-70E740481C1C}">
                <a14:useLocalDpi xmlns:a14="http://schemas.microsoft.com/office/drawing/2010/main" val="0"/>
              </a:ext>
            </a:extLst>
          </a:blip>
          <a:srcRect r="25926"/>
          <a:stretch/>
        </p:blipFill>
        <p:spPr bwMode="auto">
          <a:xfrm>
            <a:off x="484632" y="276814"/>
            <a:ext cx="1352877" cy="144748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1499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59EA700F-4BDA-451F-B937-DC3A35A00D57}"/>
              </a:ext>
            </a:extLst>
          </p:cNvPr>
          <p:cNvSpPr>
            <a:spLocks noChangeAspect="1" noChangeArrowheads="1"/>
          </p:cNvSpPr>
          <p:nvPr/>
        </p:nvSpPr>
        <p:spPr bwMode="auto">
          <a:xfrm>
            <a:off x="2414588" y="1128713"/>
            <a:ext cx="7362825" cy="4600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 name="Imagen 4">
            <a:extLst>
              <a:ext uri="{FF2B5EF4-FFF2-40B4-BE49-F238E27FC236}">
                <a16:creationId xmlns:a16="http://schemas.microsoft.com/office/drawing/2014/main" id="{8408FA33-F9F5-4FEF-8AF5-B9710622CD0F}"/>
              </a:ext>
            </a:extLst>
          </p:cNvPr>
          <p:cNvPicPr>
            <a:picLocks noChangeAspect="1"/>
          </p:cNvPicPr>
          <p:nvPr/>
        </p:nvPicPr>
        <p:blipFill>
          <a:blip r:embed="rId2"/>
          <a:stretch>
            <a:fillRect/>
          </a:stretch>
        </p:blipFill>
        <p:spPr>
          <a:xfrm>
            <a:off x="1130072" y="1086506"/>
            <a:ext cx="7362825" cy="4600575"/>
          </a:xfrm>
          <a:prstGeom prst="rect">
            <a:avLst/>
          </a:prstGeom>
          <a:ln>
            <a:noFill/>
          </a:ln>
          <a:effectLst>
            <a:softEdge rad="112500"/>
          </a:effectLst>
        </p:spPr>
      </p:pic>
      <p:sp>
        <p:nvSpPr>
          <p:cNvPr id="7" name="CuadroTexto 6">
            <a:extLst>
              <a:ext uri="{FF2B5EF4-FFF2-40B4-BE49-F238E27FC236}">
                <a16:creationId xmlns:a16="http://schemas.microsoft.com/office/drawing/2014/main" id="{5D4A718D-9754-4852-9743-7FD3EA4CD754}"/>
              </a:ext>
            </a:extLst>
          </p:cNvPr>
          <p:cNvSpPr txBox="1"/>
          <p:nvPr/>
        </p:nvSpPr>
        <p:spPr>
          <a:xfrm>
            <a:off x="1760945" y="440174"/>
            <a:ext cx="610108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dirty="0">
                <a:latin typeface="RedHatText"/>
              </a:rPr>
              <a:t>O</a:t>
            </a:r>
            <a:r>
              <a:rPr lang="es-ES" b="0" i="0" u="none" strike="noStrike" dirty="0">
                <a:effectLst/>
                <a:latin typeface="RedHatText"/>
              </a:rPr>
              <a:t>penStack</a:t>
            </a:r>
            <a:endParaRPr lang="es-ES" dirty="0"/>
          </a:p>
        </p:txBody>
      </p:sp>
      <p:sp>
        <p:nvSpPr>
          <p:cNvPr id="9" name="CuadroTexto 8">
            <a:extLst>
              <a:ext uri="{FF2B5EF4-FFF2-40B4-BE49-F238E27FC236}">
                <a16:creationId xmlns:a16="http://schemas.microsoft.com/office/drawing/2014/main" id="{8A982595-DD05-4FC3-A0F6-F7BDBE2B1857}"/>
              </a:ext>
            </a:extLst>
          </p:cNvPr>
          <p:cNvSpPr txBox="1"/>
          <p:nvPr/>
        </p:nvSpPr>
        <p:spPr>
          <a:xfrm>
            <a:off x="1231900" y="5771495"/>
            <a:ext cx="7160260" cy="64633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s-ES" b="0" i="0" dirty="0">
                <a:effectLst/>
                <a:latin typeface="RedHatText"/>
              </a:rPr>
              <a:t>Combinación de </a:t>
            </a:r>
            <a:r>
              <a:rPr lang="es-ES" b="0" i="0" u="none" strike="noStrike" dirty="0">
                <a:effectLst/>
                <a:latin typeface="RedHatText"/>
              </a:rPr>
              <a:t>servicios de nube. </a:t>
            </a:r>
          </a:p>
          <a:p>
            <a:r>
              <a:rPr lang="es-ES" b="0" i="0" u="none" strike="noStrike" dirty="0">
                <a:effectLst/>
                <a:latin typeface="RedHatText"/>
              </a:rPr>
              <a:t>J</a:t>
            </a:r>
            <a:r>
              <a:rPr lang="es-ES" b="0" i="0" dirty="0">
                <a:effectLst/>
                <a:latin typeface="RedHatText"/>
              </a:rPr>
              <a:t>untos representan una arquitectura de nube básica.</a:t>
            </a:r>
            <a:endParaRPr lang="es-ES" dirty="0"/>
          </a:p>
        </p:txBody>
      </p:sp>
    </p:spTree>
    <p:extLst>
      <p:ext uri="{BB962C8B-B14F-4D97-AF65-F5344CB8AC3E}">
        <p14:creationId xmlns:p14="http://schemas.microsoft.com/office/powerpoint/2010/main" val="710067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A99932B-FC47-40F3-AE9C-20A355CED6A8}"/>
              </a:ext>
            </a:extLst>
          </p:cNvPr>
          <p:cNvSpPr txBox="1"/>
          <p:nvPr/>
        </p:nvSpPr>
        <p:spPr>
          <a:xfrm>
            <a:off x="3050540" y="1433681"/>
            <a:ext cx="7668260" cy="4339650"/>
          </a:xfrm>
          <a:prstGeom prst="rect">
            <a:avLst/>
          </a:prstGeom>
          <a:noFill/>
        </p:spPr>
        <p:txBody>
          <a:bodyPr wrap="square">
            <a:spAutoFit/>
          </a:bodyPr>
          <a:lstStyle/>
          <a:p>
            <a:pPr algn="l">
              <a:buFont typeface="Arial" panose="020B0604020202020204" pitchFamily="34" charset="0"/>
              <a:buChar char="•"/>
            </a:pPr>
            <a:r>
              <a:rPr lang="es-ES" sz="2400" b="0" i="0" u="none" strike="noStrike" dirty="0">
                <a:solidFill>
                  <a:schemeClr val="tx1">
                    <a:lumMod val="85000"/>
                  </a:schemeClr>
                </a:solidFill>
                <a:effectLst/>
                <a:latin typeface="var(--pfe-theme--font-family, &quot;Red Hat Text&quot;, &quot;RedHatText&quot;, &quot;Overpass&quot;, Overpass, Arial, sans-serif)"/>
              </a:rPr>
              <a:t>Arquitectura de nube pública</a:t>
            </a:r>
            <a:r>
              <a:rPr lang="es-ES" sz="2400" b="0" i="0" dirty="0">
                <a:solidFill>
                  <a:srgbClr val="151515"/>
                </a:solidFill>
                <a:effectLst/>
                <a:latin typeface="var(--pfe-theme--font-family, &quot;Red Hat Text&quot;, &quot;RedHatText&quot;, &quot;Overpass&quot;, Overpass, Arial, sans-serif)"/>
              </a:rPr>
              <a:t>: </a:t>
            </a:r>
            <a:r>
              <a:rPr lang="es-ES" b="0" i="0" dirty="0">
                <a:solidFill>
                  <a:srgbClr val="151515"/>
                </a:solidFill>
                <a:effectLst/>
                <a:latin typeface="var(--pfe-theme--font-family, &quot;Red Hat Text&quot;, &quot;RedHatText&quot;, &quot;Overpass&quot;, Overpass, Arial, sans-serif)"/>
              </a:rPr>
              <a:t>entorno de nube creado a partir 	de recursos ajenos al usuario final que pueden redistribuirse a otros 	inquilinos.</a:t>
            </a:r>
          </a:p>
          <a:p>
            <a:pPr algn="l"/>
            <a:endParaRPr lang="es-ES" b="0" i="0" dirty="0">
              <a:solidFill>
                <a:srgbClr val="151515"/>
              </a:solidFill>
              <a:effectLst/>
              <a:latin typeface="var(--pfe-theme--font-family, &quot;Red Hat Text&quot;, &quot;RedHatText&quot;, &quot;Overpass&quot;, Overpass, Arial, sans-serif)"/>
            </a:endParaRPr>
          </a:p>
          <a:p>
            <a:pPr algn="l">
              <a:buFont typeface="Arial" panose="020B0604020202020204" pitchFamily="34" charset="0"/>
              <a:buChar char="•"/>
            </a:pPr>
            <a:r>
              <a:rPr lang="es-ES" sz="2400" b="0" i="0" u="none" strike="noStrike" dirty="0">
                <a:solidFill>
                  <a:schemeClr val="tx1">
                    <a:lumMod val="85000"/>
                  </a:schemeClr>
                </a:solidFill>
                <a:effectLst/>
                <a:latin typeface="var(--pfe-theme--font-family, &quot;Red Hat Text&quot;, &quot;RedHatText&quot;, &quot;Overpass&quot;, Overpass, Arial, sans-serif)"/>
              </a:rPr>
              <a:t>Arquitectura de nube privada</a:t>
            </a:r>
            <a:r>
              <a:rPr lang="es-ES" sz="2400" b="0" i="0" dirty="0">
                <a:solidFill>
                  <a:srgbClr val="151515"/>
                </a:solidFill>
                <a:effectLst/>
                <a:latin typeface="var(--pfe-theme--font-family, &quot;Red Hat Text&quot;, &quot;RedHatText&quot;, &quot;Overpass&quot;, Overpass, Arial, sans-serif)"/>
              </a:rPr>
              <a:t>: </a:t>
            </a:r>
            <a:r>
              <a:rPr lang="es-ES" b="0" i="0" dirty="0">
                <a:solidFill>
                  <a:schemeClr val="tx1">
                    <a:lumMod val="65000"/>
                  </a:schemeClr>
                </a:solidFill>
                <a:effectLst/>
                <a:latin typeface="var(--pfe-theme--font-family, &quot;Red Hat Text&quot;, &quot;RedHatText&quot;, &quot;Overpass&quot;, Overpass, Arial, sans-serif)"/>
              </a:rPr>
              <a:t>en líneas generales, se trata de 	un 	entorno de nube diseñado solo para el usuario final, generalmente dentro 	del firewall del usuario y, a veces, 	on-premise.</a:t>
            </a:r>
          </a:p>
          <a:p>
            <a:pPr algn="l"/>
            <a:endParaRPr lang="es-ES" b="0" i="0" dirty="0">
              <a:solidFill>
                <a:srgbClr val="151515"/>
              </a:solidFill>
              <a:effectLst/>
              <a:latin typeface="var(--pfe-theme--font-family, &quot;Red Hat Text&quot;, &quot;RedHatText&quot;, &quot;Overpass&quot;, Overpass, Arial, sans-serif)"/>
            </a:endParaRPr>
          </a:p>
          <a:p>
            <a:pPr algn="l">
              <a:buFont typeface="Arial" panose="020B0604020202020204" pitchFamily="34" charset="0"/>
              <a:buChar char="•"/>
            </a:pPr>
            <a:r>
              <a:rPr lang="es-ES" sz="2400" b="0" i="0" u="none" strike="noStrike" dirty="0">
                <a:solidFill>
                  <a:schemeClr val="tx1">
                    <a:lumMod val="85000"/>
                  </a:schemeClr>
                </a:solidFill>
                <a:effectLst/>
                <a:latin typeface="var(--pfe-theme--font-family, &quot;Red Hat Text&quot;, &quot;RedHatText&quot;, &quot;Overpass&quot;, Overpass, Arial, sans-serif)"/>
              </a:rPr>
              <a:t>Arquitectura de nube híbrida</a:t>
            </a:r>
            <a:r>
              <a:rPr lang="es-ES" sz="2400" b="0" i="0" dirty="0">
                <a:solidFill>
                  <a:srgbClr val="151515"/>
                </a:solidFill>
                <a:effectLst/>
                <a:latin typeface="var(--pfe-theme--font-family, &quot;Red Hat Text&quot;, &quot;RedHatText&quot;, &quot;Overpass&quot;, Overpass, Arial, sans-serif)"/>
              </a:rPr>
              <a:t>: </a:t>
            </a:r>
            <a:r>
              <a:rPr lang="es-ES" b="0" i="0" dirty="0">
                <a:solidFill>
                  <a:srgbClr val="151515"/>
                </a:solidFill>
                <a:effectLst/>
                <a:latin typeface="var(--pfe-theme--font-family, &quot;Red Hat Text&quot;, &quot;RedHatText&quot;, &quot;Overpass&quot;, Overpass, Arial, sans-serif)"/>
              </a:rPr>
              <a:t>varios entornos de nube con cierto 	nivel de portabilidad, coordinación y gestión de las 	cargas de trabajo 	entre ellos.</a:t>
            </a:r>
          </a:p>
          <a:p>
            <a:pPr algn="l">
              <a:buFont typeface="Arial" panose="020B0604020202020204" pitchFamily="34" charset="0"/>
              <a:buChar char="•"/>
            </a:pPr>
            <a:endParaRPr lang="es-ES" dirty="0">
              <a:solidFill>
                <a:srgbClr val="151515"/>
              </a:solidFill>
              <a:latin typeface="var(--pfe-theme--font-family, &quot;Red Hat Text&quot;, &quot;RedHatText&quot;, &quot;Overpass&quot;, Overpass, Arial, sans-serif)"/>
            </a:endParaRPr>
          </a:p>
          <a:p>
            <a:pPr algn="l">
              <a:buFont typeface="Arial" panose="020B0604020202020204" pitchFamily="34" charset="0"/>
              <a:buChar char="•"/>
            </a:pPr>
            <a:r>
              <a:rPr lang="es-ES" sz="2400" b="0" i="0" u="none" strike="noStrike" dirty="0">
                <a:solidFill>
                  <a:schemeClr val="tx1">
                    <a:lumMod val="85000"/>
                  </a:schemeClr>
                </a:solidFill>
                <a:effectLst/>
                <a:latin typeface="var(--pfe-theme--font-family, &quot;Red Hat Text&quot;, &quot;RedHatText&quot;, &quot;Overpass&quot;, Overpass, Arial, sans-serif)"/>
              </a:rPr>
              <a:t>Arquitectura multicloud</a:t>
            </a:r>
            <a:r>
              <a:rPr lang="es-ES" sz="2400" b="0" i="0" dirty="0">
                <a:solidFill>
                  <a:srgbClr val="151515"/>
                </a:solidFill>
                <a:effectLst/>
                <a:latin typeface="var(--pfe-theme--font-family, &quot;Red Hat Text&quot;, &quot;RedHatText&quot;, &quot;Overpass&quot;, Overpass, Arial, sans-serif)"/>
              </a:rPr>
              <a:t>: </a:t>
            </a:r>
            <a:r>
              <a:rPr lang="es-ES" b="0" i="0" dirty="0">
                <a:solidFill>
                  <a:schemeClr val="tx1">
                    <a:lumMod val="65000"/>
                  </a:schemeClr>
                </a:solidFill>
                <a:effectLst/>
                <a:latin typeface="var(--pfe-theme--font-family, &quot;Red Hat Text&quot;, &quot;RedHatText&quot;, &quot;Overpass&quot;, Overpass, Arial, sans-serif)"/>
              </a:rPr>
              <a:t>sistemas de TI que incluyen más de una 	nube, pública o privada, y que pueden conectarse en 	red (o no).</a:t>
            </a:r>
          </a:p>
        </p:txBody>
      </p:sp>
      <p:sp>
        <p:nvSpPr>
          <p:cNvPr id="5" name="CuadroTexto 4">
            <a:extLst>
              <a:ext uri="{FF2B5EF4-FFF2-40B4-BE49-F238E27FC236}">
                <a16:creationId xmlns:a16="http://schemas.microsoft.com/office/drawing/2014/main" id="{193C19A3-7440-40CC-8EEB-862E15518241}"/>
              </a:ext>
            </a:extLst>
          </p:cNvPr>
          <p:cNvSpPr txBox="1"/>
          <p:nvPr/>
        </p:nvSpPr>
        <p:spPr>
          <a:xfrm>
            <a:off x="632460" y="541774"/>
            <a:ext cx="6101080"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s-ES" b="1" dirty="0">
                <a:solidFill>
                  <a:srgbClr val="151515"/>
                </a:solidFill>
                <a:effectLst/>
                <a:latin typeface="var(--pfe-theme--font-family--heading, &quot;Red Hat Display&quot;, &quot;RedHatDisplay&quot;, &quot;Overpass&quot;, Overpass, Arial, sans-serif)"/>
              </a:rPr>
              <a:t>Arquitecturas públicas, privadas, híbridas y multicloud</a:t>
            </a:r>
          </a:p>
        </p:txBody>
      </p:sp>
      <p:pic>
        <p:nvPicPr>
          <p:cNvPr id="11266" name="Picture 2" descr="Arquitecturas híbridas para el Cloud Computing | NetCloud Engineering">
            <a:extLst>
              <a:ext uri="{FF2B5EF4-FFF2-40B4-BE49-F238E27FC236}">
                <a16:creationId xmlns:a16="http://schemas.microsoft.com/office/drawing/2014/main" id="{086AD0EE-FCEE-4160-BB05-4FF5D63FA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 y="1084669"/>
            <a:ext cx="2544693" cy="19462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7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FA2B0580-B563-4CD9-8FF1-153FB0352D3D}"/>
              </a:ext>
            </a:extLst>
          </p:cNvPr>
          <p:cNvSpPr txBox="1"/>
          <p:nvPr/>
        </p:nvSpPr>
        <p:spPr>
          <a:xfrm>
            <a:off x="845820" y="4433054"/>
            <a:ext cx="610108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s-ES" sz="1800" b="0" i="0" u="none" strike="noStrike" dirty="0">
                <a:solidFill>
                  <a:schemeClr val="tx1">
                    <a:lumMod val="85000"/>
                  </a:schemeClr>
                </a:solidFill>
                <a:effectLst/>
                <a:latin typeface="var(--pfe-theme--font-family, &quot;Red Hat Text&quot;, &quot;RedHatText&quot;, &quot;Overpass&quot;, Overpass, Arial, sans-serif)"/>
              </a:rPr>
              <a:t>Arquitectura de nube pública</a:t>
            </a:r>
            <a:r>
              <a:rPr lang="es-ES" sz="1800" b="0" i="0" dirty="0">
                <a:solidFill>
                  <a:srgbClr val="151515"/>
                </a:solidFill>
                <a:effectLst/>
                <a:latin typeface="var(--pfe-theme--font-family, &quot;Red Hat Text&quot;, &quot;RedHatText&quot;, &quot;Overpass&quot;, Overpass, Arial, sans-serif)"/>
              </a:rPr>
              <a:t>: </a:t>
            </a:r>
            <a:endParaRPr lang="es-ES" dirty="0"/>
          </a:p>
        </p:txBody>
      </p:sp>
      <p:sp>
        <p:nvSpPr>
          <p:cNvPr id="3" name="CuadroTexto 2">
            <a:extLst>
              <a:ext uri="{FF2B5EF4-FFF2-40B4-BE49-F238E27FC236}">
                <a16:creationId xmlns:a16="http://schemas.microsoft.com/office/drawing/2014/main" id="{C8F7624B-F864-4EA6-8E51-C13A75D14E73}"/>
              </a:ext>
            </a:extLst>
          </p:cNvPr>
          <p:cNvSpPr txBox="1"/>
          <p:nvPr/>
        </p:nvSpPr>
        <p:spPr>
          <a:xfrm>
            <a:off x="845820" y="526255"/>
            <a:ext cx="3749931" cy="2862322"/>
          </a:xfrm>
          <a:prstGeom prst="rect">
            <a:avLst/>
          </a:prstGeom>
          <a:noFill/>
        </p:spPr>
        <p:txBody>
          <a:bodyPr wrap="square">
            <a:spAutoFit/>
          </a:bodyPr>
          <a:lstStyle/>
          <a:p>
            <a:r>
              <a:rPr lang="es-ES" b="0" i="0" dirty="0">
                <a:solidFill>
                  <a:schemeClr val="tx1">
                    <a:lumMod val="85000"/>
                  </a:schemeClr>
                </a:solidFill>
                <a:effectLst/>
                <a:latin typeface="RedHatText"/>
              </a:rPr>
              <a:t>Conjunto de </a:t>
            </a:r>
            <a:r>
              <a:rPr lang="es-ES" b="0" i="0" u="sng" dirty="0">
                <a:solidFill>
                  <a:schemeClr val="tx1">
                    <a:lumMod val="85000"/>
                  </a:schemeClr>
                </a:solidFill>
                <a:effectLst/>
                <a:latin typeface="RedHatText"/>
              </a:rPr>
              <a:t>recursos virtuales </a:t>
            </a:r>
            <a:r>
              <a:rPr lang="es-ES" b="0" i="0" dirty="0">
                <a:solidFill>
                  <a:schemeClr val="tx1">
                    <a:lumMod val="85000"/>
                  </a:schemeClr>
                </a:solidFill>
                <a:effectLst/>
                <a:latin typeface="RedHatText"/>
              </a:rPr>
              <a:t>desarrollados a partir de un sistema de hardware que pertenece a una empresa externa encargada también de gestionarlo. </a:t>
            </a:r>
          </a:p>
          <a:p>
            <a:endParaRPr lang="es-ES" b="0" i="0" dirty="0">
              <a:solidFill>
                <a:schemeClr val="tx1">
                  <a:lumMod val="85000"/>
                </a:schemeClr>
              </a:solidFill>
              <a:effectLst/>
              <a:latin typeface="RedHatText"/>
            </a:endParaRPr>
          </a:p>
          <a:p>
            <a:r>
              <a:rPr lang="es-ES" b="0" i="0" dirty="0">
                <a:solidFill>
                  <a:schemeClr val="tx1">
                    <a:lumMod val="85000"/>
                  </a:schemeClr>
                </a:solidFill>
                <a:effectLst/>
                <a:latin typeface="RedHatText"/>
              </a:rPr>
              <a:t>La nube se prepara y se pone a disposición de varios clientes a través de una interfaz de autoservicio de manera automática</a:t>
            </a:r>
            <a:endParaRPr lang="es-ES" dirty="0">
              <a:solidFill>
                <a:schemeClr val="tx1">
                  <a:lumMod val="85000"/>
                </a:schemeClr>
              </a:solidFill>
            </a:endParaRPr>
          </a:p>
        </p:txBody>
      </p:sp>
      <p:pic>
        <p:nvPicPr>
          <p:cNvPr id="5" name="Imagen 4">
            <a:extLst>
              <a:ext uri="{FF2B5EF4-FFF2-40B4-BE49-F238E27FC236}">
                <a16:creationId xmlns:a16="http://schemas.microsoft.com/office/drawing/2014/main" id="{DF7C7816-9758-4EEA-B947-3B625C423430}"/>
              </a:ext>
            </a:extLst>
          </p:cNvPr>
          <p:cNvPicPr>
            <a:picLocks noChangeAspect="1"/>
          </p:cNvPicPr>
          <p:nvPr/>
        </p:nvPicPr>
        <p:blipFill rotWithShape="1">
          <a:blip r:embed="rId2"/>
          <a:srcRect l="19578" t="12814" r="54123" b="7673"/>
          <a:stretch/>
        </p:blipFill>
        <p:spPr>
          <a:xfrm>
            <a:off x="5165765" y="298753"/>
            <a:ext cx="4631377" cy="6377449"/>
          </a:xfrm>
          <a:prstGeom prst="rect">
            <a:avLst/>
          </a:prstGeom>
          <a:ln>
            <a:noFill/>
          </a:ln>
          <a:effectLst>
            <a:softEdge rad="112500"/>
          </a:effectLst>
        </p:spPr>
      </p:pic>
      <p:sp>
        <p:nvSpPr>
          <p:cNvPr id="6" name="Rectángulo 5">
            <a:extLst>
              <a:ext uri="{FF2B5EF4-FFF2-40B4-BE49-F238E27FC236}">
                <a16:creationId xmlns:a16="http://schemas.microsoft.com/office/drawing/2014/main" id="{F002388A-157B-46F5-8760-F249D9E570E7}"/>
              </a:ext>
            </a:extLst>
          </p:cNvPr>
          <p:cNvSpPr/>
          <p:nvPr/>
        </p:nvSpPr>
        <p:spPr>
          <a:xfrm>
            <a:off x="4999512" y="0"/>
            <a:ext cx="4952010" cy="973777"/>
          </a:xfrm>
          <a:prstGeom prst="rect">
            <a:avLst/>
          </a:prstGeom>
          <a:solidFill>
            <a:schemeClr val="accent1">
              <a:alpha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30798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9DF3D50-7238-4565-A961-080D9900C3FB}"/>
              </a:ext>
            </a:extLst>
          </p:cNvPr>
          <p:cNvSpPr txBox="1"/>
          <p:nvPr/>
        </p:nvSpPr>
        <p:spPr>
          <a:xfrm>
            <a:off x="845820" y="4433054"/>
            <a:ext cx="610108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s-ES" sz="1800" b="0" i="0" u="none" strike="noStrike" dirty="0">
                <a:solidFill>
                  <a:schemeClr val="tx1">
                    <a:lumMod val="85000"/>
                  </a:schemeClr>
                </a:solidFill>
                <a:effectLst/>
                <a:latin typeface="var(--pfe-theme--font-family, &quot;Red Hat Text&quot;, &quot;RedHatText&quot;, &quot;Overpass&quot;, Overpass, Arial, sans-serif)"/>
              </a:rPr>
              <a:t>Arquitectura de nube privada</a:t>
            </a:r>
            <a:r>
              <a:rPr lang="es-ES" sz="1800" b="0" i="0" dirty="0">
                <a:solidFill>
                  <a:srgbClr val="151515"/>
                </a:solidFill>
                <a:effectLst/>
                <a:latin typeface="var(--pfe-theme--font-family, &quot;Red Hat Text&quot;, &quot;RedHatText&quot;, &quot;Overpass&quot;, Overpass, Arial, sans-serif)"/>
              </a:rPr>
              <a:t>: </a:t>
            </a:r>
            <a:endParaRPr lang="es-ES" dirty="0"/>
          </a:p>
        </p:txBody>
      </p:sp>
      <p:sp>
        <p:nvSpPr>
          <p:cNvPr id="4" name="CuadroTexto 3">
            <a:extLst>
              <a:ext uri="{FF2B5EF4-FFF2-40B4-BE49-F238E27FC236}">
                <a16:creationId xmlns:a16="http://schemas.microsoft.com/office/drawing/2014/main" id="{11CD210D-B904-4043-AD4E-656A573B187B}"/>
              </a:ext>
            </a:extLst>
          </p:cNvPr>
          <p:cNvSpPr txBox="1"/>
          <p:nvPr/>
        </p:nvSpPr>
        <p:spPr>
          <a:xfrm>
            <a:off x="673100" y="640695"/>
            <a:ext cx="6101080" cy="923330"/>
          </a:xfrm>
          <a:prstGeom prst="rect">
            <a:avLst/>
          </a:prstGeom>
          <a:noFill/>
        </p:spPr>
        <p:txBody>
          <a:bodyPr wrap="square">
            <a:spAutoFit/>
          </a:bodyPr>
          <a:lstStyle/>
          <a:p>
            <a:r>
              <a:rPr lang="es-ES" b="1" i="0" dirty="0">
                <a:effectLst/>
                <a:latin typeface="RedHatText"/>
              </a:rPr>
              <a:t>Las nubes privadas </a:t>
            </a:r>
            <a:r>
              <a:rPr lang="es-ES" b="0" i="0" dirty="0">
                <a:solidFill>
                  <a:schemeClr val="tx1">
                    <a:lumMod val="65000"/>
                  </a:schemeClr>
                </a:solidFill>
                <a:effectLst/>
                <a:latin typeface="RedHatText"/>
              </a:rPr>
              <a:t>son </a:t>
            </a:r>
            <a:r>
              <a:rPr lang="es-ES" b="0" i="0" u="none" strike="noStrike" dirty="0">
                <a:solidFill>
                  <a:schemeClr val="tx1">
                    <a:lumMod val="65000"/>
                  </a:schemeClr>
                </a:solidFill>
                <a:effectLst/>
                <a:latin typeface="RedHatText"/>
              </a:rPr>
              <a:t>entornos de nube</a:t>
            </a:r>
            <a:r>
              <a:rPr lang="es-ES" b="0" i="0" dirty="0">
                <a:solidFill>
                  <a:schemeClr val="tx1">
                    <a:lumMod val="65000"/>
                  </a:schemeClr>
                </a:solidFill>
                <a:effectLst/>
                <a:latin typeface="RedHatText"/>
              </a:rPr>
              <a:t> diseñados exclusivamente para el usuario final, generalmente dentro del firewall de ese usuario.</a:t>
            </a:r>
            <a:endParaRPr lang="es-ES" dirty="0">
              <a:solidFill>
                <a:schemeClr val="tx1">
                  <a:lumMod val="65000"/>
                </a:schemeClr>
              </a:solidFill>
            </a:endParaRPr>
          </a:p>
        </p:txBody>
      </p:sp>
      <p:sp>
        <p:nvSpPr>
          <p:cNvPr id="6" name="CuadroTexto 5">
            <a:extLst>
              <a:ext uri="{FF2B5EF4-FFF2-40B4-BE49-F238E27FC236}">
                <a16:creationId xmlns:a16="http://schemas.microsoft.com/office/drawing/2014/main" id="{FA0BC7B2-6F74-4B07-A4DB-5DB42F793ECE}"/>
              </a:ext>
            </a:extLst>
          </p:cNvPr>
          <p:cNvSpPr txBox="1"/>
          <p:nvPr/>
        </p:nvSpPr>
        <p:spPr>
          <a:xfrm>
            <a:off x="673100" y="1707495"/>
            <a:ext cx="6101080" cy="923330"/>
          </a:xfrm>
          <a:prstGeom prst="rect">
            <a:avLst/>
          </a:prstGeom>
          <a:noFill/>
        </p:spPr>
        <p:txBody>
          <a:bodyPr wrap="square">
            <a:spAutoFit/>
          </a:bodyPr>
          <a:lstStyle/>
          <a:p>
            <a:r>
              <a:rPr lang="es-ES" b="1" i="0" dirty="0">
                <a:effectLst/>
                <a:latin typeface="RedHatText"/>
              </a:rPr>
              <a:t>Todas las nubes </a:t>
            </a:r>
            <a:r>
              <a:rPr lang="es-ES" b="0" i="0" dirty="0">
                <a:solidFill>
                  <a:schemeClr val="tx1">
                    <a:lumMod val="65000"/>
                  </a:schemeClr>
                </a:solidFill>
                <a:effectLst/>
                <a:latin typeface="RedHatText"/>
              </a:rPr>
              <a:t>se convierten en nubes privadas cuando la infraestructura de TI subyacente se destina a un solo cliente con acceso completamente aislado.</a:t>
            </a:r>
            <a:endParaRPr lang="es-ES" dirty="0">
              <a:solidFill>
                <a:schemeClr val="tx1">
                  <a:lumMod val="65000"/>
                </a:schemeClr>
              </a:solidFill>
            </a:endParaRPr>
          </a:p>
        </p:txBody>
      </p:sp>
      <p:sp>
        <p:nvSpPr>
          <p:cNvPr id="8" name="CuadroTexto 7">
            <a:extLst>
              <a:ext uri="{FF2B5EF4-FFF2-40B4-BE49-F238E27FC236}">
                <a16:creationId xmlns:a16="http://schemas.microsoft.com/office/drawing/2014/main" id="{974D16B4-6411-461F-B8A8-55D8967D1DF2}"/>
              </a:ext>
            </a:extLst>
          </p:cNvPr>
          <p:cNvSpPr txBox="1"/>
          <p:nvPr/>
        </p:nvSpPr>
        <p:spPr>
          <a:xfrm>
            <a:off x="673100" y="2904589"/>
            <a:ext cx="6101080" cy="923330"/>
          </a:xfrm>
          <a:prstGeom prst="rect">
            <a:avLst/>
          </a:prstGeom>
          <a:noFill/>
        </p:spPr>
        <p:txBody>
          <a:bodyPr wrap="square">
            <a:spAutoFit/>
          </a:bodyPr>
          <a:lstStyle/>
          <a:p>
            <a:r>
              <a:rPr lang="es-ES" b="1" i="0" dirty="0">
                <a:effectLst/>
                <a:latin typeface="RedHatText"/>
              </a:rPr>
              <a:t>La </a:t>
            </a:r>
            <a:r>
              <a:rPr lang="es-ES" b="1" i="0" u="none" strike="noStrike" dirty="0">
                <a:effectLst/>
                <a:latin typeface="RedHatText"/>
              </a:rPr>
              <a:t>infraestructura de nube</a:t>
            </a:r>
            <a:r>
              <a:rPr lang="es-ES" b="1" i="0" dirty="0">
                <a:effectLst/>
                <a:latin typeface="RedHatText"/>
              </a:rPr>
              <a:t> </a:t>
            </a:r>
            <a:r>
              <a:rPr lang="es-ES" b="0" i="0" dirty="0">
                <a:solidFill>
                  <a:schemeClr val="tx1">
                    <a:lumMod val="65000"/>
                  </a:schemeClr>
                </a:solidFill>
                <a:effectLst/>
                <a:latin typeface="RedHatText"/>
              </a:rPr>
              <a:t>hace referencia a los elementos que se necesitan para el cloud computing. Los elementos básicos de la infraestructura de nube</a:t>
            </a:r>
            <a:endParaRPr lang="es-ES" dirty="0">
              <a:solidFill>
                <a:schemeClr val="tx1">
                  <a:lumMod val="65000"/>
                </a:schemeClr>
              </a:solidFill>
            </a:endParaRPr>
          </a:p>
        </p:txBody>
      </p:sp>
      <p:sp>
        <p:nvSpPr>
          <p:cNvPr id="10" name="CuadroTexto 9">
            <a:extLst>
              <a:ext uri="{FF2B5EF4-FFF2-40B4-BE49-F238E27FC236}">
                <a16:creationId xmlns:a16="http://schemas.microsoft.com/office/drawing/2014/main" id="{C91F6DF6-FCD2-4075-BACD-E21512AD82F8}"/>
              </a:ext>
            </a:extLst>
          </p:cNvPr>
          <p:cNvSpPr txBox="1"/>
          <p:nvPr/>
        </p:nvSpPr>
        <p:spPr>
          <a:xfrm>
            <a:off x="7000240" y="2630825"/>
            <a:ext cx="4345940" cy="3970318"/>
          </a:xfrm>
          <a:prstGeom prst="rect">
            <a:avLst/>
          </a:prstGeom>
          <a:noFill/>
          <a:ln>
            <a:solidFill>
              <a:srgbClr val="FF0000"/>
            </a:solidFill>
          </a:ln>
        </p:spPr>
        <p:txBody>
          <a:bodyPr wrap="square">
            <a:spAutoFit/>
          </a:bodyPr>
          <a:lstStyle/>
          <a:p>
            <a:pPr algn="l"/>
            <a:r>
              <a:rPr lang="es-ES" b="1" dirty="0">
                <a:latin typeface="RedHatText"/>
              </a:rPr>
              <a:t>B</a:t>
            </a:r>
            <a:r>
              <a:rPr lang="es-ES" b="1" i="0" dirty="0">
                <a:effectLst/>
                <a:latin typeface="RedHatText"/>
              </a:rPr>
              <a:t>eneficios:</a:t>
            </a:r>
          </a:p>
          <a:p>
            <a:pPr algn="l">
              <a:buFont typeface="Arial" panose="020B0604020202020204" pitchFamily="34" charset="0"/>
              <a:buChar char="•"/>
            </a:pPr>
            <a:r>
              <a:rPr lang="es-ES" b="0" i="0" dirty="0">
                <a:solidFill>
                  <a:schemeClr val="tx1">
                    <a:lumMod val="65000"/>
                  </a:schemeClr>
                </a:solidFill>
                <a:effectLst/>
                <a:latin typeface="var(--pfe-theme--font-family,&quot;RedHatText&quot;,&quot;Overpass&quot;,Overpass,Helvetica,Arial,sans-serif)"/>
              </a:rPr>
              <a:t>Mayor capacidad de infraestructura para manejar grandes demandas informáticas y de almacenamiento</a:t>
            </a:r>
          </a:p>
          <a:p>
            <a:pPr algn="l">
              <a:buFont typeface="Arial" panose="020B0604020202020204" pitchFamily="34" charset="0"/>
              <a:buChar char="•"/>
            </a:pPr>
            <a:endParaRPr lang="es-ES" b="0" i="0" dirty="0">
              <a:solidFill>
                <a:schemeClr val="tx1">
                  <a:lumMod val="65000"/>
                </a:schemeClr>
              </a:solidFill>
              <a:effectLst/>
              <a:latin typeface="var(--pfe-theme--font-family,&quot;RedHatText&quot;,&quot;Overpass&quot;,Overpass,Helvetica,Arial,sans-serif)"/>
            </a:endParaRPr>
          </a:p>
          <a:p>
            <a:pPr algn="l">
              <a:buFont typeface="Arial" panose="020B0604020202020204" pitchFamily="34" charset="0"/>
              <a:buChar char="•"/>
            </a:pPr>
            <a:r>
              <a:rPr lang="es-ES" b="0" i="0" dirty="0">
                <a:solidFill>
                  <a:schemeClr val="tx1">
                    <a:lumMod val="65000"/>
                  </a:schemeClr>
                </a:solidFill>
                <a:effectLst/>
                <a:latin typeface="var(--pfe-theme--font-family,&quot;RedHatText&quot;,&quot;Overpass&quot;,Overpass,Helvetica,Arial,sans-serif)"/>
              </a:rPr>
              <a:t>Servicios por solicitud mediante el uso de interfaces de usuario de autoservicio y gestión basada en políticas</a:t>
            </a:r>
          </a:p>
          <a:p>
            <a:pPr algn="l">
              <a:buFont typeface="Arial" panose="020B0604020202020204" pitchFamily="34" charset="0"/>
              <a:buChar char="•"/>
            </a:pPr>
            <a:endParaRPr lang="es-ES" b="0" i="0" dirty="0">
              <a:solidFill>
                <a:schemeClr val="tx1">
                  <a:lumMod val="65000"/>
                </a:schemeClr>
              </a:solidFill>
              <a:effectLst/>
              <a:latin typeface="var(--pfe-theme--font-family,&quot;RedHatText&quot;,&quot;Overpass&quot;,Overpass,Helvetica,Arial,sans-serif)"/>
            </a:endParaRPr>
          </a:p>
          <a:p>
            <a:pPr algn="l">
              <a:buFont typeface="Arial" panose="020B0604020202020204" pitchFamily="34" charset="0"/>
              <a:buChar char="•"/>
            </a:pPr>
            <a:r>
              <a:rPr lang="es-ES" b="0" i="0" dirty="0">
                <a:solidFill>
                  <a:schemeClr val="tx1">
                    <a:lumMod val="65000"/>
                  </a:schemeClr>
                </a:solidFill>
                <a:effectLst/>
                <a:latin typeface="var(--pfe-theme--font-family,&quot;RedHatText&quot;,&quot;Overpass&quot;,Overpass,Helvetica,Arial,sans-serif)"/>
              </a:rPr>
              <a:t>Asignación eficiente de recursos según las necesidades del usuario</a:t>
            </a:r>
          </a:p>
          <a:p>
            <a:pPr algn="l">
              <a:buFont typeface="Arial" panose="020B0604020202020204" pitchFamily="34" charset="0"/>
              <a:buChar char="•"/>
            </a:pPr>
            <a:endParaRPr lang="es-ES" b="0" i="0" dirty="0">
              <a:solidFill>
                <a:schemeClr val="tx1">
                  <a:lumMod val="65000"/>
                </a:schemeClr>
              </a:solidFill>
              <a:effectLst/>
              <a:latin typeface="var(--pfe-theme--font-family,&quot;RedHatText&quot;,&quot;Overpass&quot;,Overpass,Helvetica,Arial,sans-serif)"/>
            </a:endParaRPr>
          </a:p>
          <a:p>
            <a:pPr algn="l">
              <a:buFont typeface="Arial" panose="020B0604020202020204" pitchFamily="34" charset="0"/>
              <a:buChar char="•"/>
            </a:pPr>
            <a:r>
              <a:rPr lang="es-ES" b="0" i="0" dirty="0">
                <a:solidFill>
                  <a:schemeClr val="tx1">
                    <a:lumMod val="65000"/>
                  </a:schemeClr>
                </a:solidFill>
                <a:effectLst/>
                <a:latin typeface="var(--pfe-theme--font-family,&quot;RedHatText&quot;,&quot;Overpass&quot;,Overpass,Helvetica,Arial,sans-serif)"/>
              </a:rPr>
              <a:t>Aumento de la visibilidad de los recursos en toda la infraestructura</a:t>
            </a:r>
          </a:p>
        </p:txBody>
      </p:sp>
      <p:pic>
        <p:nvPicPr>
          <p:cNvPr id="4098" name="Picture 2" descr="Cómo conseguir la seguridad de una nube privada a través de una  implementación de nube pública - Revista Cloud Computing">
            <a:extLst>
              <a:ext uri="{FF2B5EF4-FFF2-40B4-BE49-F238E27FC236}">
                <a16:creationId xmlns:a16="http://schemas.microsoft.com/office/drawing/2014/main" id="{7BC629FC-521F-4CFE-BF8E-92290E1B286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3280790" y="3740348"/>
            <a:ext cx="3606420" cy="2680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Owncloud Tu Nube Privada en el Hogar o en la internet - BIOS">
            <a:extLst>
              <a:ext uri="{FF2B5EF4-FFF2-40B4-BE49-F238E27FC236}">
                <a16:creationId xmlns:a16="http://schemas.microsoft.com/office/drawing/2014/main" id="{A533BB98-1699-4EFD-9079-3C6DBF7189E8}"/>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677150" y="0"/>
            <a:ext cx="2564130" cy="256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491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rquitectura e Infraestructura como cimientos de la Tributación Digital |  Centro Interamericano de Administraciones Tributarias">
            <a:extLst>
              <a:ext uri="{FF2B5EF4-FFF2-40B4-BE49-F238E27FC236}">
                <a16:creationId xmlns:a16="http://schemas.microsoft.com/office/drawing/2014/main" id="{B5875D8D-A38B-44DD-98D7-24A3BED71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11" y="3669436"/>
            <a:ext cx="4234171" cy="258532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EE714C19-BBF1-4A9F-965C-BD5E2EADCA5F}"/>
              </a:ext>
            </a:extLst>
          </p:cNvPr>
          <p:cNvSpPr txBox="1"/>
          <p:nvPr/>
        </p:nvSpPr>
        <p:spPr>
          <a:xfrm>
            <a:off x="845820" y="4433054"/>
            <a:ext cx="610108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s-ES" sz="1800" b="0" i="0" u="none" strike="noStrike" dirty="0">
                <a:solidFill>
                  <a:schemeClr val="tx1">
                    <a:lumMod val="85000"/>
                  </a:schemeClr>
                </a:solidFill>
                <a:effectLst/>
                <a:latin typeface="var(--pfe-theme--font-family, &quot;Red Hat Text&quot;, &quot;RedHatText&quot;, &quot;Overpass&quot;, Overpass, Arial, sans-serif)"/>
              </a:rPr>
              <a:t>Arquitectura de nube </a:t>
            </a:r>
            <a:r>
              <a:rPr lang="es-ES" dirty="0">
                <a:solidFill>
                  <a:schemeClr val="tx1">
                    <a:lumMod val="85000"/>
                  </a:schemeClr>
                </a:solidFill>
                <a:latin typeface="var(--pfe-theme--font-family, &quot;Red Hat Text&quot;, &quot;RedHatText&quot;, &quot;Overpass&quot;, Overpass, Arial, sans-serif)"/>
              </a:rPr>
              <a:t>híbrida</a:t>
            </a:r>
            <a:r>
              <a:rPr lang="es-ES" sz="1800" b="0" i="0" dirty="0">
                <a:solidFill>
                  <a:srgbClr val="151515"/>
                </a:solidFill>
                <a:effectLst/>
                <a:latin typeface="var(--pfe-theme--font-family, &quot;Red Hat Text&quot;, &quot;RedHatText&quot;, &quot;Overpass&quot;, Overpass, Arial, sans-serif)"/>
              </a:rPr>
              <a:t>: </a:t>
            </a:r>
            <a:endParaRPr lang="es-ES" dirty="0"/>
          </a:p>
        </p:txBody>
      </p:sp>
      <p:sp>
        <p:nvSpPr>
          <p:cNvPr id="4" name="CuadroTexto 3">
            <a:extLst>
              <a:ext uri="{FF2B5EF4-FFF2-40B4-BE49-F238E27FC236}">
                <a16:creationId xmlns:a16="http://schemas.microsoft.com/office/drawing/2014/main" id="{85299896-0A5C-454F-9589-98CA0B329961}"/>
              </a:ext>
            </a:extLst>
          </p:cNvPr>
          <p:cNvSpPr txBox="1"/>
          <p:nvPr/>
        </p:nvSpPr>
        <p:spPr>
          <a:xfrm>
            <a:off x="764540" y="295255"/>
            <a:ext cx="6101080" cy="923330"/>
          </a:xfrm>
          <a:prstGeom prst="rect">
            <a:avLst/>
          </a:prstGeom>
          <a:noFill/>
        </p:spPr>
        <p:txBody>
          <a:bodyPr wrap="square">
            <a:spAutoFit/>
          </a:bodyPr>
          <a:lstStyle/>
          <a:p>
            <a:r>
              <a:rPr lang="es-ES" b="0" i="0" dirty="0">
                <a:solidFill>
                  <a:schemeClr val="tx1">
                    <a:lumMod val="75000"/>
                  </a:schemeClr>
                </a:solidFill>
                <a:effectLst/>
                <a:latin typeface="RedHatText"/>
              </a:rPr>
              <a:t>La nube híbrida es una </a:t>
            </a:r>
            <a:r>
              <a:rPr lang="es-ES" b="1" i="0" dirty="0">
                <a:effectLst/>
                <a:latin typeface="RedHatText"/>
              </a:rPr>
              <a:t>arquitectura de TI </a:t>
            </a:r>
            <a:r>
              <a:rPr lang="es-ES" b="0" i="0" dirty="0">
                <a:solidFill>
                  <a:schemeClr val="tx1">
                    <a:lumMod val="75000"/>
                  </a:schemeClr>
                </a:solidFill>
                <a:effectLst/>
                <a:latin typeface="RedHatText"/>
              </a:rPr>
              <a:t>que incorpora cierto grado de gestión, organización y portabilidad de las cargas de trabajo en dos o más entornos.</a:t>
            </a:r>
            <a:endParaRPr lang="es-ES" dirty="0">
              <a:solidFill>
                <a:schemeClr val="tx1">
                  <a:lumMod val="75000"/>
                </a:schemeClr>
              </a:solidFill>
            </a:endParaRPr>
          </a:p>
        </p:txBody>
      </p:sp>
      <p:sp>
        <p:nvSpPr>
          <p:cNvPr id="6" name="CuadroTexto 5">
            <a:extLst>
              <a:ext uri="{FF2B5EF4-FFF2-40B4-BE49-F238E27FC236}">
                <a16:creationId xmlns:a16="http://schemas.microsoft.com/office/drawing/2014/main" id="{D11EBF05-4A95-4BF6-8618-A1CDE866454C}"/>
              </a:ext>
            </a:extLst>
          </p:cNvPr>
          <p:cNvSpPr txBox="1"/>
          <p:nvPr/>
        </p:nvSpPr>
        <p:spPr>
          <a:xfrm>
            <a:off x="3815080" y="1434237"/>
            <a:ext cx="6101080" cy="2031325"/>
          </a:xfrm>
          <a:prstGeom prst="rect">
            <a:avLst/>
          </a:prstGeom>
          <a:noFill/>
          <a:ln>
            <a:solidFill>
              <a:srgbClr val="FF0000"/>
            </a:solidFill>
          </a:ln>
        </p:spPr>
        <p:txBody>
          <a:bodyPr wrap="square">
            <a:spAutoFit/>
          </a:bodyPr>
          <a:lstStyle/>
          <a:p>
            <a:pPr algn="l"/>
            <a:r>
              <a:rPr lang="es-ES" b="0" i="0" dirty="0">
                <a:effectLst/>
                <a:latin typeface="RedHatText"/>
              </a:rPr>
              <a:t>Es posible que esos entornos deban incluir lo siguiente:</a:t>
            </a:r>
          </a:p>
          <a:p>
            <a:pPr algn="l"/>
            <a:endParaRPr lang="es-ES" b="0" i="0" dirty="0">
              <a:solidFill>
                <a:srgbClr val="151515"/>
              </a:solidFill>
              <a:effectLst/>
              <a:latin typeface="RedHatText"/>
            </a:endParaRPr>
          </a:p>
          <a:p>
            <a:pPr marL="285750" indent="-285750" algn="l">
              <a:buFont typeface="Wingdings" panose="05000000000000000000" pitchFamily="2" charset="2"/>
              <a:buChar char="q"/>
            </a:pPr>
            <a:r>
              <a:rPr lang="es-ES" b="0" i="0" dirty="0">
                <a:solidFill>
                  <a:schemeClr val="tx1">
                    <a:lumMod val="75000"/>
                  </a:schemeClr>
                </a:solidFill>
                <a:effectLst/>
                <a:latin typeface="var(--pfe-theme--font-family,&quot;RedHatText&quot;,&quot;Overpass&quot;,Overpass,Helvetica,Arial,sans-serif)"/>
              </a:rPr>
              <a:t>Al menos una nube privada y una pública</a:t>
            </a:r>
          </a:p>
          <a:p>
            <a:pPr marL="285750" indent="-285750" algn="l">
              <a:buFont typeface="Wingdings" panose="05000000000000000000" pitchFamily="2" charset="2"/>
              <a:buChar char="q"/>
            </a:pPr>
            <a:r>
              <a:rPr lang="es-ES" b="0" i="0" dirty="0">
                <a:solidFill>
                  <a:schemeClr val="tx1">
                    <a:lumMod val="75000"/>
                  </a:schemeClr>
                </a:solidFill>
                <a:effectLst/>
                <a:latin typeface="var(--pfe-theme--font-family,&quot;RedHatText&quot;,&quot;Overpass&quot;,Overpass,Helvetica,Arial,sans-serif)"/>
              </a:rPr>
              <a:t>Dos o más nubes privadas</a:t>
            </a:r>
          </a:p>
          <a:p>
            <a:pPr marL="285750" indent="-285750" algn="l">
              <a:buFont typeface="Wingdings" panose="05000000000000000000" pitchFamily="2" charset="2"/>
              <a:buChar char="q"/>
            </a:pPr>
            <a:r>
              <a:rPr lang="es-ES" b="0" i="0" dirty="0">
                <a:solidFill>
                  <a:schemeClr val="tx1">
                    <a:lumMod val="75000"/>
                  </a:schemeClr>
                </a:solidFill>
                <a:effectLst/>
                <a:latin typeface="var(--pfe-theme--font-family,&quot;RedHatText&quot;,&quot;Overpass&quot;,Overpass,Helvetica,Arial,sans-serif)"/>
              </a:rPr>
              <a:t>Dos o más nubes públicas</a:t>
            </a:r>
          </a:p>
          <a:p>
            <a:pPr marL="285750" indent="-285750" algn="l">
              <a:buFont typeface="Wingdings" panose="05000000000000000000" pitchFamily="2" charset="2"/>
              <a:buChar char="q"/>
            </a:pPr>
            <a:r>
              <a:rPr lang="es-ES" b="0" i="0" dirty="0">
                <a:solidFill>
                  <a:schemeClr val="tx1">
                    <a:lumMod val="75000"/>
                  </a:schemeClr>
                </a:solidFill>
                <a:effectLst/>
                <a:latin typeface="var(--pfe-theme--font-family,&quot;RedHatText&quot;,&quot;Overpass&quot;,Overpass,Helvetica,Arial,sans-serif)"/>
              </a:rPr>
              <a:t>Un entorno virtual o sin sistema operativo conectado a al 	menos una nube, ya sea pública o privada</a:t>
            </a:r>
          </a:p>
        </p:txBody>
      </p:sp>
      <p:sp>
        <p:nvSpPr>
          <p:cNvPr id="8" name="CuadroTexto 7">
            <a:extLst>
              <a:ext uri="{FF2B5EF4-FFF2-40B4-BE49-F238E27FC236}">
                <a16:creationId xmlns:a16="http://schemas.microsoft.com/office/drawing/2014/main" id="{DA5AFB90-7F19-44BD-BB0E-627995B84C26}"/>
              </a:ext>
            </a:extLst>
          </p:cNvPr>
          <p:cNvSpPr txBox="1"/>
          <p:nvPr/>
        </p:nvSpPr>
        <p:spPr>
          <a:xfrm>
            <a:off x="6019800" y="3669437"/>
            <a:ext cx="2707640" cy="2585323"/>
          </a:xfrm>
          <a:prstGeom prst="rect">
            <a:avLst/>
          </a:prstGeom>
          <a:noFill/>
          <a:ln>
            <a:solidFill>
              <a:srgbClr val="FFFF00"/>
            </a:solidFill>
          </a:ln>
        </p:spPr>
        <p:txBody>
          <a:bodyPr wrap="square">
            <a:spAutoFit/>
          </a:bodyPr>
          <a:lstStyle/>
          <a:p>
            <a:pPr algn="just"/>
            <a:r>
              <a:rPr lang="es-ES" b="0" i="0" dirty="0">
                <a:solidFill>
                  <a:schemeClr val="tx1">
                    <a:lumMod val="75000"/>
                  </a:schemeClr>
                </a:solidFill>
                <a:effectLst/>
                <a:latin typeface="var(--pfe-theme--font-family,&quot;RedHatText&quot;,&quot;Overpass&quot;,Overpass,Helvetica,Arial,sans-serif)"/>
              </a:rPr>
              <a:t>Tradicionalmente, las </a:t>
            </a:r>
            <a:r>
              <a:rPr lang="es-ES" b="1" i="0" u="none" strike="noStrike" dirty="0">
                <a:effectLst/>
                <a:latin typeface="inherit"/>
              </a:rPr>
              <a:t>nubes públicas</a:t>
            </a:r>
            <a:r>
              <a:rPr lang="es-ES" b="1" i="0" dirty="0">
                <a:effectLst/>
                <a:latin typeface="var(--pfe-theme--font-family,&quot;RedHatText&quot;,&quot;Overpass&quot;,Overpass,Helvetica,Arial,sans-serif)"/>
              </a:rPr>
              <a:t> </a:t>
            </a:r>
            <a:r>
              <a:rPr lang="es-ES" b="0" i="0" dirty="0">
                <a:solidFill>
                  <a:schemeClr val="tx1">
                    <a:lumMod val="75000"/>
                  </a:schemeClr>
                </a:solidFill>
                <a:effectLst/>
                <a:latin typeface="var(--pfe-theme--font-family,&quot;RedHatText&quot;,&quot;Overpass&quot;,Overpass,Helvetica,Arial,sans-serif)"/>
              </a:rPr>
              <a:t>se ejecutaban fuera de las instalaciones, pero los proveedores de nube pública ahora ejecutan los servicios de la nube </a:t>
            </a:r>
            <a:r>
              <a:rPr lang="es-ES" b="0" i="0" u="sng" dirty="0">
                <a:solidFill>
                  <a:schemeClr val="tx1">
                    <a:lumMod val="75000"/>
                  </a:schemeClr>
                </a:solidFill>
                <a:effectLst/>
                <a:latin typeface="var(--pfe-theme--font-family,&quot;RedHatText&quot;,&quot;Overpass&quot;,Overpass,Helvetica,Arial,sans-serif)"/>
              </a:rPr>
              <a:t>en los centros de datos locales de sus clientes.</a:t>
            </a:r>
          </a:p>
        </p:txBody>
      </p:sp>
      <p:sp>
        <p:nvSpPr>
          <p:cNvPr id="10" name="CuadroTexto 9">
            <a:extLst>
              <a:ext uri="{FF2B5EF4-FFF2-40B4-BE49-F238E27FC236}">
                <a16:creationId xmlns:a16="http://schemas.microsoft.com/office/drawing/2014/main" id="{C9ADCCBD-C30E-4FF4-8BE7-895DF4658F17}"/>
              </a:ext>
            </a:extLst>
          </p:cNvPr>
          <p:cNvSpPr txBox="1"/>
          <p:nvPr/>
        </p:nvSpPr>
        <p:spPr>
          <a:xfrm>
            <a:off x="8895080" y="3669436"/>
            <a:ext cx="2707640" cy="2585323"/>
          </a:xfrm>
          <a:prstGeom prst="rect">
            <a:avLst/>
          </a:prstGeom>
          <a:noFill/>
          <a:ln>
            <a:solidFill>
              <a:srgbClr val="FFFF00"/>
            </a:solidFill>
          </a:ln>
        </p:spPr>
        <p:txBody>
          <a:bodyPr wrap="square">
            <a:spAutoFit/>
          </a:bodyPr>
          <a:lstStyle/>
          <a:p>
            <a:pPr algn="just"/>
            <a:r>
              <a:rPr lang="es-ES" b="0" i="0" dirty="0">
                <a:solidFill>
                  <a:schemeClr val="tx1">
                    <a:lumMod val="75000"/>
                  </a:schemeClr>
                </a:solidFill>
                <a:effectLst/>
                <a:latin typeface="var(--pfe-theme--font-family,&quot;RedHatText&quot;,&quot;Overpass&quot;,Overpass,Helvetica,Arial,sans-serif)"/>
              </a:rPr>
              <a:t>Tradicionalmente, las </a:t>
            </a:r>
            <a:r>
              <a:rPr lang="es-ES" b="1" i="0" u="none" strike="noStrike" dirty="0">
                <a:effectLst/>
                <a:latin typeface="inherit"/>
              </a:rPr>
              <a:t>nubes privadas</a:t>
            </a:r>
            <a:r>
              <a:rPr lang="es-ES" b="1" i="0" dirty="0">
                <a:effectLst/>
                <a:latin typeface="var(--pfe-theme--font-family,&quot;RedHatText&quot;,&quot;Overpass&quot;,Overpass,Helvetica,Arial,sans-serif)"/>
              </a:rPr>
              <a:t> </a:t>
            </a:r>
            <a:r>
              <a:rPr lang="es-ES" b="0" i="0" dirty="0">
                <a:solidFill>
                  <a:schemeClr val="tx1">
                    <a:lumMod val="75000"/>
                  </a:schemeClr>
                </a:solidFill>
                <a:effectLst/>
                <a:latin typeface="var(--pfe-theme--font-family,&quot;RedHatText&quot;,&quot;Overpass&quot;,Overpass,Helvetica,Arial,sans-serif)"/>
              </a:rPr>
              <a:t>se ejecutaban in situ, pero las empresas ahora diseñan las nubes privadas en </a:t>
            </a:r>
            <a:r>
              <a:rPr lang="es-ES" b="0" i="0" u="sng" dirty="0">
                <a:solidFill>
                  <a:schemeClr val="tx1">
                    <a:lumMod val="75000"/>
                  </a:schemeClr>
                </a:solidFill>
                <a:effectLst/>
                <a:latin typeface="var(--pfe-theme--font-family,&quot;RedHatText&quot;,&quot;Overpass&quot;,Overpass,Helvetica,Arial,sans-serif)"/>
              </a:rPr>
              <a:t>centros de datos alquilados de terceros </a:t>
            </a:r>
            <a:r>
              <a:rPr lang="es-ES" b="0" i="0" dirty="0">
                <a:solidFill>
                  <a:schemeClr val="tx1">
                    <a:lumMod val="75000"/>
                  </a:schemeClr>
                </a:solidFill>
                <a:effectLst/>
                <a:latin typeface="var(--pfe-theme--font-family,&quot;RedHatText&quot;,&quot;Overpass&quot;,Overpass,Helvetica,Arial,sans-serif)"/>
              </a:rPr>
              <a:t>que se encuentran fuera de las instalaciones.</a:t>
            </a:r>
          </a:p>
        </p:txBody>
      </p:sp>
    </p:spTree>
    <p:extLst>
      <p:ext uri="{BB962C8B-B14F-4D97-AF65-F5344CB8AC3E}">
        <p14:creationId xmlns:p14="http://schemas.microsoft.com/office/powerpoint/2010/main" val="3112827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C0C5C99-066B-4F0C-B5B6-58466CEC284B}"/>
              </a:ext>
            </a:extLst>
          </p:cNvPr>
          <p:cNvSpPr txBox="1"/>
          <p:nvPr/>
        </p:nvSpPr>
        <p:spPr>
          <a:xfrm>
            <a:off x="1159747" y="964791"/>
            <a:ext cx="6101080" cy="3139321"/>
          </a:xfrm>
          <a:prstGeom prst="rect">
            <a:avLst/>
          </a:prstGeom>
          <a:noFill/>
        </p:spPr>
        <p:txBody>
          <a:bodyPr wrap="square">
            <a:spAutoFit/>
          </a:bodyPr>
          <a:lstStyle/>
          <a:p>
            <a:pPr algn="l"/>
            <a:r>
              <a:rPr lang="es-ES" b="0" i="0" dirty="0">
                <a:solidFill>
                  <a:srgbClr val="151515"/>
                </a:solidFill>
                <a:effectLst/>
                <a:latin typeface="RedHatText"/>
              </a:rPr>
              <a:t>Por eso, es más útil definir el </a:t>
            </a:r>
            <a:r>
              <a:rPr lang="es-ES" b="1" i="0" u="sng" dirty="0">
                <a:solidFill>
                  <a:srgbClr val="FFFF00"/>
                </a:solidFill>
                <a:effectLst/>
                <a:latin typeface="RedHatText"/>
              </a:rPr>
              <a:t>cloud computing híbrido </a:t>
            </a:r>
            <a:r>
              <a:rPr lang="es-ES" b="0" i="0" dirty="0">
                <a:solidFill>
                  <a:srgbClr val="151515"/>
                </a:solidFill>
                <a:effectLst/>
                <a:latin typeface="RedHatText"/>
              </a:rPr>
              <a:t>por sus funciones. Todas las nubes híbridas deben poder realizar lo siguiente:</a:t>
            </a:r>
          </a:p>
          <a:p>
            <a:pPr marL="742950" lvl="1" indent="-285750">
              <a:buFont typeface="Wingdings" panose="05000000000000000000" pitchFamily="2" charset="2"/>
              <a:buChar char="q"/>
            </a:pPr>
            <a:r>
              <a:rPr lang="es-ES" b="0" i="0" dirty="0">
                <a:solidFill>
                  <a:schemeClr val="tx1">
                    <a:lumMod val="85000"/>
                  </a:schemeClr>
                </a:solidFill>
                <a:effectLst/>
                <a:latin typeface="var(--pfe-theme--font-family,&quot;RedHatText&quot;,&quot;Overpass&quot;,Overpass,Helvetica,Arial,sans-serif)"/>
              </a:rPr>
              <a:t>Conectar varias computadoras a través de una red</a:t>
            </a:r>
          </a:p>
          <a:p>
            <a:pPr marL="742950" lvl="1" indent="-285750">
              <a:buFont typeface="Wingdings" panose="05000000000000000000" pitchFamily="2" charset="2"/>
              <a:buChar char="q"/>
            </a:pPr>
            <a:r>
              <a:rPr lang="es-ES" b="0" i="0" dirty="0">
                <a:solidFill>
                  <a:schemeClr val="tx1">
                    <a:lumMod val="85000"/>
                  </a:schemeClr>
                </a:solidFill>
                <a:effectLst/>
                <a:latin typeface="var(--pfe-theme--font-family,&quot;RedHatText&quot;,&quot;Overpass&quot;,Overpass,Helvetica,Arial,sans-serif)"/>
              </a:rPr>
              <a:t>Consolidar los recursos de TI</a:t>
            </a:r>
          </a:p>
          <a:p>
            <a:pPr marL="742950" lvl="1" indent="-285750">
              <a:buFont typeface="Wingdings" panose="05000000000000000000" pitchFamily="2" charset="2"/>
              <a:buChar char="q"/>
            </a:pPr>
            <a:r>
              <a:rPr lang="es-ES" b="0" i="0" dirty="0">
                <a:solidFill>
                  <a:schemeClr val="tx1">
                    <a:lumMod val="85000"/>
                  </a:schemeClr>
                </a:solidFill>
                <a:effectLst/>
                <a:latin typeface="var(--pfe-theme--font-family,&quot;RedHatText&quot;,&quot;Overpass&quot;,Overpass,Helvetica,Arial,sans-serif)"/>
              </a:rPr>
              <a:t>Escalar horizontalmente e implementar los recursos nuevos con rapidez</a:t>
            </a:r>
          </a:p>
          <a:p>
            <a:pPr marL="742950" lvl="1" indent="-285750">
              <a:buFont typeface="Wingdings" panose="05000000000000000000" pitchFamily="2" charset="2"/>
              <a:buChar char="q"/>
            </a:pPr>
            <a:r>
              <a:rPr lang="es-ES" b="0" i="0" dirty="0">
                <a:solidFill>
                  <a:schemeClr val="tx1">
                    <a:lumMod val="85000"/>
                  </a:schemeClr>
                </a:solidFill>
                <a:effectLst/>
                <a:latin typeface="var(--pfe-theme--font-family,&quot;RedHatText&quot;,&quot;Overpass&quot;,Overpass,Helvetica,Arial,sans-serif)"/>
              </a:rPr>
              <a:t>Poder trasladar las cargas de trabajo entre los entornos</a:t>
            </a:r>
          </a:p>
          <a:p>
            <a:pPr marL="742950" lvl="1" indent="-285750">
              <a:buFont typeface="Wingdings" panose="05000000000000000000" pitchFamily="2" charset="2"/>
              <a:buChar char="q"/>
            </a:pPr>
            <a:r>
              <a:rPr lang="es-ES" b="0" i="0" dirty="0">
                <a:solidFill>
                  <a:schemeClr val="tx1">
                    <a:lumMod val="85000"/>
                  </a:schemeClr>
                </a:solidFill>
                <a:effectLst/>
                <a:latin typeface="var(--pfe-theme--font-family,&quot;RedHatText&quot;,&quot;Overpass&quot;,Overpass,Helvetica,Arial,sans-serif)"/>
              </a:rPr>
              <a:t>Incorporar una sola herramienta de gestión unificada</a:t>
            </a:r>
          </a:p>
          <a:p>
            <a:pPr marL="742950" lvl="1" indent="-285750">
              <a:buFont typeface="Wingdings" panose="05000000000000000000" pitchFamily="2" charset="2"/>
              <a:buChar char="q"/>
            </a:pPr>
            <a:r>
              <a:rPr lang="es-ES" b="0" i="0" dirty="0">
                <a:solidFill>
                  <a:schemeClr val="tx1">
                    <a:lumMod val="85000"/>
                  </a:schemeClr>
                </a:solidFill>
                <a:effectLst/>
                <a:latin typeface="var(--pfe-theme--font-family,&quot;RedHatText&quot;,&quot;Overpass&quot;,Overpass,Helvetica,Arial,sans-serif)"/>
              </a:rPr>
              <a:t>Organizar los procesos con la ayuda de la </a:t>
            </a:r>
            <a:r>
              <a:rPr lang="es-ES" b="0" i="0" u="none" strike="noStrike" dirty="0">
                <a:solidFill>
                  <a:schemeClr val="tx1">
                    <a:lumMod val="85000"/>
                  </a:schemeClr>
                </a:solidFill>
                <a:effectLst/>
                <a:latin typeface="inherit"/>
              </a:rPr>
              <a:t>automatización</a:t>
            </a:r>
            <a:endParaRPr lang="es-ES" b="0" i="0" dirty="0">
              <a:solidFill>
                <a:schemeClr val="tx1">
                  <a:lumMod val="85000"/>
                </a:schemeClr>
              </a:solidFill>
              <a:effectLst/>
              <a:latin typeface="var(--pfe-theme--font-family,&quot;RedHatText&quot;,&quot;Overpass&quot;,Overpass,Helvetica,Arial,sans-serif)"/>
            </a:endParaRPr>
          </a:p>
        </p:txBody>
      </p:sp>
      <p:pic>
        <p:nvPicPr>
          <p:cNvPr id="13314" name="Picture 2" descr="En México, el cloud es híbrido: Ahorro en costos y tiempo de procesamiento  son clave en la adopción - IT Masters Mag">
            <a:extLst>
              <a:ext uri="{FF2B5EF4-FFF2-40B4-BE49-F238E27FC236}">
                <a16:creationId xmlns:a16="http://schemas.microsoft.com/office/drawing/2014/main" id="{E2041CC2-C066-4935-869F-89040A91C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125" y="3719593"/>
            <a:ext cx="5237360" cy="29486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48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Las implementaciones multicloud aumentan a medida que Microsoft Azure se  enfrenta a AWS - DCD">
            <a:extLst>
              <a:ext uri="{FF2B5EF4-FFF2-40B4-BE49-F238E27FC236}">
                <a16:creationId xmlns:a16="http://schemas.microsoft.com/office/drawing/2014/main" id="{E2ADBC11-ADEC-47D7-8D83-5B6EBBD749B6}"/>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7980806" y="102970"/>
            <a:ext cx="4080723" cy="26105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35345166-C8E1-4013-B28F-FE7CB2849514}"/>
              </a:ext>
            </a:extLst>
          </p:cNvPr>
          <p:cNvSpPr txBox="1"/>
          <p:nvPr/>
        </p:nvSpPr>
        <p:spPr>
          <a:xfrm>
            <a:off x="950595" y="189448"/>
            <a:ext cx="610108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s-ES" sz="1800" b="0" i="0" u="none" strike="noStrike" dirty="0">
                <a:solidFill>
                  <a:schemeClr val="tx1">
                    <a:lumMod val="85000"/>
                  </a:schemeClr>
                </a:solidFill>
                <a:effectLst/>
                <a:latin typeface="var(--pfe-theme--font-family, &quot;Red Hat Text&quot;, &quot;RedHatText&quot;, &quot;Overpass&quot;, Overpass, Arial, sans-serif)"/>
              </a:rPr>
              <a:t>Arquitectura </a:t>
            </a:r>
            <a:r>
              <a:rPr lang="es-ES" dirty="0">
                <a:solidFill>
                  <a:schemeClr val="tx1">
                    <a:lumMod val="85000"/>
                  </a:schemeClr>
                </a:solidFill>
                <a:latin typeface="var(--pfe-theme--font-family, &quot;Red Hat Text&quot;, &quot;RedHatText&quot;, &quot;Overpass&quot;, Overpass, Arial, sans-serif)"/>
              </a:rPr>
              <a:t>multicloud</a:t>
            </a:r>
            <a:r>
              <a:rPr lang="es-ES" sz="1800" b="0" i="0" dirty="0">
                <a:solidFill>
                  <a:srgbClr val="151515"/>
                </a:solidFill>
                <a:effectLst/>
                <a:latin typeface="var(--pfe-theme--font-family, &quot;Red Hat Text&quot;, &quot;RedHatText&quot;, &quot;Overpass&quot;, Overpass, Arial, sans-serif)"/>
              </a:rPr>
              <a:t>: </a:t>
            </a:r>
            <a:endParaRPr lang="es-ES" dirty="0"/>
          </a:p>
        </p:txBody>
      </p:sp>
      <p:sp>
        <p:nvSpPr>
          <p:cNvPr id="4" name="CuadroTexto 3">
            <a:extLst>
              <a:ext uri="{FF2B5EF4-FFF2-40B4-BE49-F238E27FC236}">
                <a16:creationId xmlns:a16="http://schemas.microsoft.com/office/drawing/2014/main" id="{DF7F70C6-2674-46C8-A172-E17D215B26F6}"/>
              </a:ext>
            </a:extLst>
          </p:cNvPr>
          <p:cNvSpPr txBox="1"/>
          <p:nvPr/>
        </p:nvSpPr>
        <p:spPr>
          <a:xfrm>
            <a:off x="855345" y="869612"/>
            <a:ext cx="6101080" cy="1077218"/>
          </a:xfrm>
          <a:prstGeom prst="rect">
            <a:avLst/>
          </a:prstGeom>
          <a:noFill/>
        </p:spPr>
        <p:txBody>
          <a:bodyPr wrap="square">
            <a:spAutoFit/>
          </a:bodyPr>
          <a:lstStyle/>
          <a:p>
            <a:r>
              <a:rPr lang="es-ES" sz="2800" b="1" dirty="0">
                <a:latin typeface="RedHatText"/>
              </a:rPr>
              <a:t>M</a:t>
            </a:r>
            <a:r>
              <a:rPr lang="es-ES" sz="2800" b="1" i="0" dirty="0">
                <a:effectLst/>
                <a:latin typeface="RedHatText"/>
              </a:rPr>
              <a:t>ulticloud</a:t>
            </a:r>
            <a:r>
              <a:rPr lang="es-ES" b="1" i="0" dirty="0">
                <a:effectLst/>
                <a:latin typeface="RedHatText"/>
              </a:rPr>
              <a:t> </a:t>
            </a:r>
            <a:r>
              <a:rPr lang="es-ES" b="0" i="0" dirty="0">
                <a:solidFill>
                  <a:schemeClr val="tx1">
                    <a:lumMod val="85000"/>
                  </a:schemeClr>
                </a:solidFill>
                <a:effectLst/>
                <a:latin typeface="RedHatText"/>
              </a:rPr>
              <a:t>se refiere a un enfoque de </a:t>
            </a:r>
            <a:r>
              <a:rPr lang="es-ES" b="0" i="0" u="sng" dirty="0">
                <a:effectLst/>
                <a:latin typeface="RedHatText"/>
              </a:rPr>
              <a:t>nube compuesto por más de un servicio de nube</a:t>
            </a:r>
            <a:r>
              <a:rPr lang="es-ES" b="0" i="0" dirty="0">
                <a:solidFill>
                  <a:schemeClr val="tx1">
                    <a:lumMod val="85000"/>
                  </a:schemeClr>
                </a:solidFill>
                <a:effectLst/>
                <a:latin typeface="RedHatText"/>
              </a:rPr>
              <a:t>, que ofrecen </a:t>
            </a:r>
            <a:r>
              <a:rPr lang="es-ES" b="0" i="0" u="sng" dirty="0">
                <a:solidFill>
                  <a:schemeClr val="tx1">
                    <a:lumMod val="85000"/>
                  </a:schemeClr>
                </a:solidFill>
                <a:effectLst/>
                <a:latin typeface="RedHatText"/>
              </a:rPr>
              <a:t>al menos dos proveedores de </a:t>
            </a:r>
            <a:r>
              <a:rPr lang="es-ES" b="0" i="0" u="sng" strike="noStrike" dirty="0">
                <a:solidFill>
                  <a:schemeClr val="tx1">
                    <a:lumMod val="85000"/>
                  </a:schemeClr>
                </a:solidFill>
                <a:effectLst/>
                <a:latin typeface="RedHatText"/>
              </a:rPr>
              <a:t>nubepública</a:t>
            </a:r>
            <a:r>
              <a:rPr lang="es-ES" b="0" i="0" u="sng" dirty="0">
                <a:solidFill>
                  <a:schemeClr val="tx1">
                    <a:lumMod val="85000"/>
                  </a:schemeClr>
                </a:solidFill>
                <a:effectLst/>
                <a:latin typeface="RedHatText"/>
              </a:rPr>
              <a:t> o </a:t>
            </a:r>
            <a:r>
              <a:rPr lang="es-ES" b="0" i="0" u="sng" strike="noStrike" dirty="0">
                <a:solidFill>
                  <a:schemeClr val="tx1">
                    <a:lumMod val="85000"/>
                  </a:schemeClr>
                </a:solidFill>
                <a:effectLst/>
                <a:latin typeface="RedHatText"/>
              </a:rPr>
              <a:t>privada</a:t>
            </a:r>
            <a:r>
              <a:rPr lang="es-ES" b="0" i="0" dirty="0">
                <a:solidFill>
                  <a:schemeClr val="tx1">
                    <a:lumMod val="85000"/>
                  </a:schemeClr>
                </a:solidFill>
                <a:effectLst/>
                <a:latin typeface="RedHatText"/>
              </a:rPr>
              <a:t>.</a:t>
            </a:r>
            <a:endParaRPr lang="es-ES" dirty="0">
              <a:solidFill>
                <a:schemeClr val="tx1">
                  <a:lumMod val="85000"/>
                </a:schemeClr>
              </a:solidFill>
            </a:endParaRPr>
          </a:p>
        </p:txBody>
      </p:sp>
      <p:sp>
        <p:nvSpPr>
          <p:cNvPr id="6" name="CuadroTexto 5">
            <a:extLst>
              <a:ext uri="{FF2B5EF4-FFF2-40B4-BE49-F238E27FC236}">
                <a16:creationId xmlns:a16="http://schemas.microsoft.com/office/drawing/2014/main" id="{234874BB-8873-41FD-B16B-27C73946AE30}"/>
              </a:ext>
            </a:extLst>
          </p:cNvPr>
          <p:cNvSpPr txBox="1"/>
          <p:nvPr/>
        </p:nvSpPr>
        <p:spPr>
          <a:xfrm>
            <a:off x="3210560" y="2839381"/>
            <a:ext cx="6101080"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l"/>
            <a:r>
              <a:rPr lang="es-ES" b="1" i="0" dirty="0">
                <a:solidFill>
                  <a:srgbClr val="151515"/>
                </a:solidFill>
                <a:effectLst/>
                <a:latin typeface="var(--pfe-theme--font-family--heading,&quot;RedHatDisplay&quot;,&quot;Overpass&quot;,Overpass,Helvetica,Arial,sans-serif)"/>
              </a:rPr>
              <a:t>Cuál es la Diferencia entre el entorno multicloud y la nube híbrida?</a:t>
            </a:r>
          </a:p>
        </p:txBody>
      </p:sp>
      <p:sp>
        <p:nvSpPr>
          <p:cNvPr id="8" name="CuadroTexto 7">
            <a:extLst>
              <a:ext uri="{FF2B5EF4-FFF2-40B4-BE49-F238E27FC236}">
                <a16:creationId xmlns:a16="http://schemas.microsoft.com/office/drawing/2014/main" id="{34547A04-668C-4BE2-A891-F0ABCF830229}"/>
              </a:ext>
            </a:extLst>
          </p:cNvPr>
          <p:cNvSpPr txBox="1"/>
          <p:nvPr/>
        </p:nvSpPr>
        <p:spPr>
          <a:xfrm>
            <a:off x="3210560" y="3695453"/>
            <a:ext cx="8173720" cy="1754326"/>
          </a:xfrm>
          <a:prstGeom prst="rect">
            <a:avLst/>
          </a:prstGeom>
          <a:noFill/>
        </p:spPr>
        <p:txBody>
          <a:bodyPr wrap="square">
            <a:spAutoFit/>
          </a:bodyPr>
          <a:lstStyle/>
          <a:p>
            <a:r>
              <a:rPr lang="es-ES" b="0" i="0" dirty="0">
                <a:solidFill>
                  <a:schemeClr val="tx1">
                    <a:lumMod val="75000"/>
                  </a:schemeClr>
                </a:solidFill>
                <a:effectLst/>
                <a:latin typeface="RedHatText"/>
              </a:rPr>
              <a:t>El término </a:t>
            </a:r>
            <a:r>
              <a:rPr lang="es-ES" b="0" i="0" u="sng" dirty="0">
                <a:effectLst/>
                <a:latin typeface="RedHatText"/>
              </a:rPr>
              <a:t>multicloud</a:t>
            </a:r>
            <a:r>
              <a:rPr lang="es-ES" b="0" i="0" dirty="0">
                <a:solidFill>
                  <a:schemeClr val="tx1">
                    <a:lumMod val="75000"/>
                  </a:schemeClr>
                </a:solidFill>
                <a:effectLst/>
                <a:latin typeface="RedHatText"/>
              </a:rPr>
              <a:t> se refiere a la presencia de </a:t>
            </a:r>
            <a:r>
              <a:rPr lang="es-ES" b="0" i="0" u="sng" dirty="0">
                <a:effectLst/>
                <a:latin typeface="RedHatText"/>
              </a:rPr>
              <a:t>al menos dos implementaciones de nube del mismo tipo (pública o privada)</a:t>
            </a:r>
            <a:r>
              <a:rPr lang="es-ES" b="0" i="0" dirty="0">
                <a:effectLst/>
                <a:latin typeface="RedHatText"/>
              </a:rPr>
              <a:t>, </a:t>
            </a:r>
            <a:r>
              <a:rPr lang="es-ES" b="0" i="0" dirty="0">
                <a:solidFill>
                  <a:schemeClr val="tx1">
                    <a:lumMod val="75000"/>
                  </a:schemeClr>
                </a:solidFill>
                <a:effectLst/>
                <a:latin typeface="RedHatText"/>
              </a:rPr>
              <a:t>que provienen </a:t>
            </a:r>
            <a:r>
              <a:rPr lang="es-ES" b="0" i="0" dirty="0">
                <a:solidFill>
                  <a:schemeClr val="tx1">
                    <a:lumMod val="75000"/>
                  </a:schemeClr>
                </a:solidFill>
                <a:effectLst/>
                <a:highlight>
                  <a:srgbClr val="808080"/>
                </a:highlight>
                <a:latin typeface="RedHatText"/>
              </a:rPr>
              <a:t>de distintos proveedores</a:t>
            </a:r>
            <a:r>
              <a:rPr lang="es-ES" b="0" i="0" dirty="0">
                <a:solidFill>
                  <a:schemeClr val="tx1">
                    <a:lumMod val="75000"/>
                  </a:schemeClr>
                </a:solidFill>
                <a:effectLst/>
                <a:latin typeface="RedHatText"/>
              </a:rPr>
              <a:t>. </a:t>
            </a:r>
          </a:p>
          <a:p>
            <a:endParaRPr lang="es-ES" dirty="0">
              <a:solidFill>
                <a:schemeClr val="tx1">
                  <a:lumMod val="75000"/>
                </a:schemeClr>
              </a:solidFill>
              <a:latin typeface="RedHatText"/>
            </a:endParaRPr>
          </a:p>
          <a:p>
            <a:pPr lvl="2"/>
            <a:r>
              <a:rPr lang="es-ES" b="0" i="0" dirty="0">
                <a:solidFill>
                  <a:schemeClr val="tx1">
                    <a:lumMod val="75000"/>
                  </a:schemeClr>
                </a:solidFill>
                <a:effectLst/>
                <a:latin typeface="RedHatText"/>
              </a:rPr>
              <a:t>Por otro lado, el término nube híbrida se refiere a </a:t>
            </a:r>
            <a:r>
              <a:rPr lang="es-ES" b="0" i="0" dirty="0">
                <a:solidFill>
                  <a:schemeClr val="tx1">
                    <a:lumMod val="75000"/>
                  </a:schemeClr>
                </a:solidFill>
                <a:effectLst/>
                <a:highlight>
                  <a:srgbClr val="808080"/>
                </a:highlight>
                <a:latin typeface="RedHatText"/>
              </a:rPr>
              <a:t>la presencia de varios tipos de implementaciones (pública o privada) con cierta integración </a:t>
            </a:r>
            <a:r>
              <a:rPr lang="es-ES" b="0" i="0" dirty="0">
                <a:solidFill>
                  <a:schemeClr val="tx1">
                    <a:lumMod val="75000"/>
                  </a:schemeClr>
                </a:solidFill>
                <a:effectLst/>
                <a:latin typeface="RedHatText"/>
              </a:rPr>
              <a:t>u organización entre ellas</a:t>
            </a:r>
            <a:r>
              <a:rPr lang="es-ES" b="0" i="0" dirty="0">
                <a:solidFill>
                  <a:srgbClr val="151515"/>
                </a:solidFill>
                <a:effectLst/>
                <a:latin typeface="RedHatText"/>
              </a:rPr>
              <a:t>.</a:t>
            </a:r>
            <a:endParaRPr lang="es-ES" dirty="0"/>
          </a:p>
        </p:txBody>
      </p:sp>
    </p:spTree>
    <p:extLst>
      <p:ext uri="{BB962C8B-B14F-4D97-AF65-F5344CB8AC3E}">
        <p14:creationId xmlns:p14="http://schemas.microsoft.com/office/powerpoint/2010/main" val="10583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99CC01B-C385-4963-8414-4D36FF11DB6B}"/>
              </a:ext>
            </a:extLst>
          </p:cNvPr>
          <p:cNvSpPr txBox="1"/>
          <p:nvPr/>
        </p:nvSpPr>
        <p:spPr>
          <a:xfrm>
            <a:off x="845820" y="399534"/>
            <a:ext cx="610108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s-ES" sz="1800" b="0" i="0" u="none" strike="noStrike" dirty="0">
                <a:solidFill>
                  <a:schemeClr val="tx1">
                    <a:lumMod val="85000"/>
                  </a:schemeClr>
                </a:solidFill>
                <a:effectLst/>
                <a:latin typeface="var(--pfe-theme--font-family, &quot;Red Hat Text&quot;, &quot;RedHatText&quot;, &quot;Overpass&quot;, Overpass, Arial, sans-serif)"/>
              </a:rPr>
              <a:t>Arquitectura </a:t>
            </a:r>
            <a:r>
              <a:rPr lang="es-ES" dirty="0">
                <a:solidFill>
                  <a:schemeClr val="tx1">
                    <a:lumMod val="85000"/>
                  </a:schemeClr>
                </a:solidFill>
                <a:latin typeface="var(--pfe-theme--font-family, &quot;Red Hat Text&quot;, &quot;RedHatText&quot;, &quot;Overpass&quot;, Overpass, Arial, sans-serif)"/>
              </a:rPr>
              <a:t>multicloud</a:t>
            </a:r>
            <a:r>
              <a:rPr lang="es-ES" sz="1800" b="0" i="0" dirty="0">
                <a:solidFill>
                  <a:srgbClr val="151515"/>
                </a:solidFill>
                <a:effectLst/>
                <a:latin typeface="var(--pfe-theme--font-family, &quot;Red Hat Text&quot;, &quot;RedHatText&quot;, &quot;Overpass&quot;, Overpass, Arial, sans-serif)"/>
              </a:rPr>
              <a:t>: </a:t>
            </a:r>
            <a:endParaRPr lang="es-ES" dirty="0"/>
          </a:p>
        </p:txBody>
      </p:sp>
      <p:sp>
        <p:nvSpPr>
          <p:cNvPr id="7" name="CuadroTexto 6">
            <a:extLst>
              <a:ext uri="{FF2B5EF4-FFF2-40B4-BE49-F238E27FC236}">
                <a16:creationId xmlns:a16="http://schemas.microsoft.com/office/drawing/2014/main" id="{8B402EA4-773C-478F-A1F7-F8581AB2BC96}"/>
              </a:ext>
            </a:extLst>
          </p:cNvPr>
          <p:cNvSpPr txBox="1"/>
          <p:nvPr/>
        </p:nvSpPr>
        <p:spPr>
          <a:xfrm>
            <a:off x="845820" y="1486654"/>
            <a:ext cx="6101080" cy="369332"/>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l"/>
            <a:r>
              <a:rPr lang="es-ES" b="1" i="0" dirty="0">
                <a:solidFill>
                  <a:srgbClr val="151515"/>
                </a:solidFill>
                <a:effectLst/>
                <a:latin typeface="var(--pfe-theme--font-family--heading, &quot;Red Hat Display&quot;, &quot;RedHatDisplay&quot;, &quot;Overpass&quot;, Overpass, Arial, sans-serif)"/>
              </a:rPr>
              <a:t>Ventajas de las nubes múltiples</a:t>
            </a:r>
          </a:p>
        </p:txBody>
      </p:sp>
      <p:sp>
        <p:nvSpPr>
          <p:cNvPr id="9" name="CuadroTexto 8">
            <a:extLst>
              <a:ext uri="{FF2B5EF4-FFF2-40B4-BE49-F238E27FC236}">
                <a16:creationId xmlns:a16="http://schemas.microsoft.com/office/drawing/2014/main" id="{56AF2ABA-211B-4753-B7EB-ED70528B1BC2}"/>
              </a:ext>
            </a:extLst>
          </p:cNvPr>
          <p:cNvSpPr txBox="1"/>
          <p:nvPr/>
        </p:nvSpPr>
        <p:spPr>
          <a:xfrm>
            <a:off x="845820" y="2061478"/>
            <a:ext cx="2933700" cy="4616648"/>
          </a:xfrm>
          <a:prstGeom prst="rect">
            <a:avLst/>
          </a:prstGeom>
          <a:noFill/>
          <a:ln>
            <a:solidFill>
              <a:srgbClr val="FF0000"/>
            </a:solidFill>
          </a:ln>
        </p:spPr>
        <p:txBody>
          <a:bodyPr wrap="square">
            <a:spAutoFit/>
          </a:bodyPr>
          <a:lstStyle/>
          <a:p>
            <a:pPr algn="l"/>
            <a:r>
              <a:rPr lang="es-ES" sz="2400" b="1" i="0" dirty="0">
                <a:effectLst/>
                <a:latin typeface="var(--pfe-theme--font-family--heading, &quot;Red Hat Display&quot;, &quot;RedHatDisplay&quot;, &quot;Overpass&quot;, Overpass, Arial, sans-serif)"/>
              </a:rPr>
              <a:t>Flexibilidad</a:t>
            </a:r>
          </a:p>
          <a:p>
            <a:pPr algn="l"/>
            <a:r>
              <a:rPr lang="es-ES" b="0" i="0" dirty="0">
                <a:solidFill>
                  <a:schemeClr val="tx1">
                    <a:lumMod val="65000"/>
                  </a:schemeClr>
                </a:solidFill>
                <a:effectLst/>
                <a:latin typeface="var(--pfe-theme--font-family, &quot;Red Hat Text&quot;, &quot;RedHatText&quot;, &quot;Overpass&quot;, Overpass, Arial, sans-serif)"/>
              </a:rPr>
              <a:t>Es posible encontrar la solución de nube perfecta para un aspecto de la empresa, como una nube propietaria más precisa para alojar una aplicación con licencia, una nube asequible perfecta para archivar registros públicos, una nube que se expande en gran medida para alojar sistemas con índices de uso muy variables; pero ninguna nube puede hacerlo todo por sí sola. </a:t>
            </a:r>
          </a:p>
        </p:txBody>
      </p:sp>
      <p:sp>
        <p:nvSpPr>
          <p:cNvPr id="11" name="CuadroTexto 10">
            <a:extLst>
              <a:ext uri="{FF2B5EF4-FFF2-40B4-BE49-F238E27FC236}">
                <a16:creationId xmlns:a16="http://schemas.microsoft.com/office/drawing/2014/main" id="{01360B2D-7D6A-46E4-BA13-FCE14651470A}"/>
              </a:ext>
            </a:extLst>
          </p:cNvPr>
          <p:cNvSpPr txBox="1"/>
          <p:nvPr/>
        </p:nvSpPr>
        <p:spPr>
          <a:xfrm>
            <a:off x="3991610" y="2061478"/>
            <a:ext cx="3307080" cy="4339650"/>
          </a:xfrm>
          <a:prstGeom prst="rect">
            <a:avLst/>
          </a:prstGeom>
          <a:noFill/>
          <a:ln>
            <a:solidFill>
              <a:srgbClr val="FF0000"/>
            </a:solidFill>
          </a:ln>
        </p:spPr>
        <p:txBody>
          <a:bodyPr wrap="square">
            <a:spAutoFit/>
          </a:bodyPr>
          <a:lstStyle/>
          <a:p>
            <a:pPr algn="l"/>
            <a:r>
              <a:rPr lang="es-ES" sz="2400" b="1" i="0" dirty="0">
                <a:effectLst/>
                <a:latin typeface="var(--pfe-theme--font-family--heading, &quot;Red Hat Display&quot;, &quot;RedHatDisplay&quot;, &quot;Overpass&quot;, Overpass, Arial, sans-serif)"/>
              </a:rPr>
              <a:t>Proximidad</a:t>
            </a:r>
          </a:p>
          <a:p>
            <a:pPr algn="l"/>
            <a:r>
              <a:rPr lang="es-ES" b="0" i="0" dirty="0">
                <a:solidFill>
                  <a:schemeClr val="tx1">
                    <a:lumMod val="65000"/>
                  </a:schemeClr>
                </a:solidFill>
                <a:effectLst/>
                <a:latin typeface="var(--pfe-theme--font-family, &quot;Red Hat Text&quot;, &quot;RedHatText&quot;, &quot;Overpass&quot;, Overpass, Arial, sans-serif)"/>
              </a:rPr>
              <a:t>A fin de reducir los tiempos de respuesta deficientes para los usuarios de nube que se encuentran a miles de Km de distancia de la oficina central de una empresa, proveedores de nube regionales más cerca de donde se encuentran los usuarios pueden alojar cargas de trabajo. Esta solución permite que la empresa mantenga una alta disponibilidad y cumpla con las leyes y reglamentaciones del país en el que estos se encuentran.</a:t>
            </a:r>
          </a:p>
        </p:txBody>
      </p:sp>
      <p:sp>
        <p:nvSpPr>
          <p:cNvPr id="13" name="CuadroTexto 12">
            <a:extLst>
              <a:ext uri="{FF2B5EF4-FFF2-40B4-BE49-F238E27FC236}">
                <a16:creationId xmlns:a16="http://schemas.microsoft.com/office/drawing/2014/main" id="{0C87C605-897C-45FB-A982-6FDF29B75AC8}"/>
              </a:ext>
            </a:extLst>
          </p:cNvPr>
          <p:cNvSpPr txBox="1"/>
          <p:nvPr/>
        </p:nvSpPr>
        <p:spPr>
          <a:xfrm>
            <a:off x="7650956" y="2061478"/>
            <a:ext cx="3307080" cy="3785652"/>
          </a:xfrm>
          <a:prstGeom prst="rect">
            <a:avLst/>
          </a:prstGeom>
          <a:noFill/>
          <a:ln>
            <a:solidFill>
              <a:srgbClr val="FF0000"/>
            </a:solidFill>
          </a:ln>
        </p:spPr>
        <p:txBody>
          <a:bodyPr wrap="square">
            <a:spAutoFit/>
          </a:bodyPr>
          <a:lstStyle/>
          <a:p>
            <a:r>
              <a:rPr lang="es-ES" sz="2400" b="1" dirty="0">
                <a:latin typeface="var(--pfe-theme--font-family--heading, &quot;Red Hat Display&quot;, &quot;RedHatDisplay&quot;, &quot;Overpass&quot;, Overpass, Arial, sans-serif)"/>
              </a:rPr>
              <a:t>Conmutación por error</a:t>
            </a:r>
          </a:p>
          <a:p>
            <a:pPr algn="l"/>
            <a:r>
              <a:rPr lang="es-ES" b="0" i="0" dirty="0">
                <a:solidFill>
                  <a:schemeClr val="tx1">
                    <a:lumMod val="65000"/>
                  </a:schemeClr>
                </a:solidFill>
                <a:effectLst/>
                <a:latin typeface="var(--pfe-theme--font-family, &quot;Red Hat Text&quot;, &quot;RedHatText&quot;, &quot;Overpass&quot;, Overpass, Arial, sans-serif)"/>
              </a:rPr>
              <a:t>Los entornos multicloud protegen a las empresas de las interrupciones. </a:t>
            </a:r>
          </a:p>
          <a:p>
            <a:pPr algn="l"/>
            <a:r>
              <a:rPr lang="es-ES" b="0" i="0" dirty="0">
                <a:solidFill>
                  <a:schemeClr val="tx1">
                    <a:lumMod val="65000"/>
                  </a:schemeClr>
                </a:solidFill>
                <a:effectLst/>
                <a:latin typeface="var(--pfe-theme--font-family, &quot;Red Hat Text&quot;, &quot;RedHatText&quot;, &quot;Overpass&quot;, Overpass, Arial, sans-serif)"/>
              </a:rPr>
              <a:t>La multicloud es una solución de conmutación por error; permite que las empresas tengan una copia de seguridad disponible y altamente escalable para los datos, los flujos de trabajo y los sistemas por si la nube principal falla o, como sugiere la ley de Murphy, para cuando falle.</a:t>
            </a:r>
          </a:p>
        </p:txBody>
      </p:sp>
    </p:spTree>
    <p:extLst>
      <p:ext uri="{BB962C8B-B14F-4D97-AF65-F5344CB8AC3E}">
        <p14:creationId xmlns:p14="http://schemas.microsoft.com/office/powerpoint/2010/main" val="3121204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ubSub+ Event Broker: Cloud | Plataforma de transmisión y administración de  eventos">
            <a:extLst>
              <a:ext uri="{FF2B5EF4-FFF2-40B4-BE49-F238E27FC236}">
                <a16:creationId xmlns:a16="http://schemas.microsoft.com/office/drawing/2014/main" id="{39F618A9-9CCF-4836-9D21-100D691123AE}"/>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164785" y="131001"/>
            <a:ext cx="11896585" cy="659599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6298D13-005D-4E96-980B-33A88975FC60}"/>
              </a:ext>
            </a:extLst>
          </p:cNvPr>
          <p:cNvSpPr txBox="1"/>
          <p:nvPr/>
        </p:nvSpPr>
        <p:spPr>
          <a:xfrm>
            <a:off x="907869" y="601228"/>
            <a:ext cx="6100354" cy="990015"/>
          </a:xfrm>
          <a:prstGeom prst="rect">
            <a:avLst/>
          </a:prstGeom>
          <a:noFill/>
        </p:spPr>
        <p:txBody>
          <a:bodyPr wrap="square">
            <a:spAutoFit/>
          </a:bodyPr>
          <a:lstStyle/>
          <a:p>
            <a:pPr algn="ctr">
              <a:lnSpc>
                <a:spcPts val="2550"/>
              </a:lnSpc>
              <a:spcBef>
                <a:spcPts val="900"/>
              </a:spcBef>
              <a:spcAft>
                <a:spcPts val="900"/>
              </a:spcAft>
            </a:pPr>
            <a:r>
              <a:rPr lang="es-ES" sz="2800" b="1" kern="18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rPr>
              <a:t>M</a:t>
            </a:r>
          </a:p>
          <a:p>
            <a:pPr algn="ctr">
              <a:lnSpc>
                <a:spcPts val="2550"/>
              </a:lnSpc>
              <a:spcBef>
                <a:spcPts val="900"/>
              </a:spcBef>
              <a:spcAft>
                <a:spcPts val="900"/>
              </a:spcAft>
            </a:pPr>
            <a:endParaRPr lang="es-ES" sz="2800" b="1" kern="18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endParaRPr>
          </a:p>
        </p:txBody>
      </p:sp>
      <p:pic>
        <p:nvPicPr>
          <p:cNvPr id="8" name="Picture 2" descr="Servidor en la nube : ahorra dinero y salva las finanzas de tu empresa. |  Coresa IT">
            <a:extLst>
              <a:ext uri="{FF2B5EF4-FFF2-40B4-BE49-F238E27FC236}">
                <a16:creationId xmlns:a16="http://schemas.microsoft.com/office/drawing/2014/main" id="{B81A6E5C-C499-42CB-B819-A4132F16575F}"/>
              </a:ext>
            </a:extLst>
          </p:cNvPr>
          <p:cNvPicPr>
            <a:picLocks noChangeAspect="1" noChangeArrowheads="1"/>
          </p:cNvPicPr>
          <p:nvPr/>
        </p:nvPicPr>
        <p:blipFill rotWithShape="1">
          <a:blip r:embed="rId3" cstate="screen">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9A5FB2D8-864B-4798-8345-BB7ABDA265EE}"/>
              </a:ext>
            </a:extLst>
          </p:cNvPr>
          <p:cNvSpPr txBox="1"/>
          <p:nvPr/>
        </p:nvSpPr>
        <p:spPr>
          <a:xfrm>
            <a:off x="3550920" y="3126173"/>
            <a:ext cx="9966960" cy="301715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marL="0" marR="0" lvl="0" indent="0" defTabSz="914400" fontAlgn="auto">
              <a:lnSpc>
                <a:spcPct val="85000"/>
              </a:lnSpc>
              <a:spcBef>
                <a:spcPct val="0"/>
              </a:spcBef>
              <a:spcAft>
                <a:spcPts val="600"/>
              </a:spcAft>
              <a:buClrTx/>
              <a:buSzTx/>
              <a:tabLst/>
              <a:defRPr/>
            </a:pPr>
            <a:r>
              <a:rPr lang="en-US" sz="4000" b="1" dirty="0">
                <a:solidFill>
                  <a:schemeClr val="tx1"/>
                </a:solidFill>
                <a:latin typeface="+mj-lt"/>
                <a:ea typeface="+mj-ea"/>
                <a:cs typeface="+mj-cs"/>
              </a:rPr>
              <a:t>CLOUD - SEGURIDAD</a:t>
            </a:r>
            <a:endParaRPr kumimoji="0" lang="en-US" sz="4000" b="1" i="0" u="none" strike="noStrike" kern="1200" cap="none" spc="0" normalizeH="0" baseline="0" noProof="0" dirty="0">
              <a:ln>
                <a:noFill/>
              </a:ln>
              <a:solidFill>
                <a:schemeClr val="tx1"/>
              </a:solidFill>
              <a:effectLst/>
              <a:uLnTx/>
              <a:uFillTx/>
              <a:latin typeface="+mj-lt"/>
              <a:ea typeface="+mj-ea"/>
              <a:cs typeface="+mj-cs"/>
            </a:endParaRPr>
          </a:p>
        </p:txBody>
      </p:sp>
      <p:pic>
        <p:nvPicPr>
          <p:cNvPr id="15362" name="Picture 2" descr="Cómo mejorar la seguridad en Internet para comenzar bien 2020 »  MuySeguridad. Seguridad informática.">
            <a:extLst>
              <a:ext uri="{FF2B5EF4-FFF2-40B4-BE49-F238E27FC236}">
                <a16:creationId xmlns:a16="http://schemas.microsoft.com/office/drawing/2014/main" id="{EADBD8BF-ADD2-44DA-9E3A-11CB48916BCC}"/>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8803684" y="3069451"/>
            <a:ext cx="5217665" cy="31305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14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581A4C6-3E82-43EB-93A2-510F7C94A663}"/>
              </a:ext>
            </a:extLst>
          </p:cNvPr>
          <p:cNvSpPr txBox="1"/>
          <p:nvPr/>
        </p:nvSpPr>
        <p:spPr>
          <a:xfrm>
            <a:off x="464441" y="1691182"/>
            <a:ext cx="4014254" cy="2062103"/>
          </a:xfrm>
          <a:prstGeom prst="rect">
            <a:avLst/>
          </a:prstGeom>
          <a:noFill/>
          <a:ln>
            <a:solidFill>
              <a:srgbClr val="FF0000"/>
            </a:solidFill>
          </a:ln>
        </p:spPr>
        <p:txBody>
          <a:bodyPr wrap="square">
            <a:spAutoFit/>
          </a:bodyPr>
          <a:lstStyle/>
          <a:p>
            <a:pPr algn="l"/>
            <a:r>
              <a:rPr lang="es-ES" sz="2000" b="0" u="sng" strike="noStrike" baseline="0" dirty="0">
                <a:solidFill>
                  <a:schemeClr val="accent6">
                    <a:lumMod val="40000"/>
                    <a:lumOff val="60000"/>
                  </a:schemeClr>
                </a:solidFill>
                <a:latin typeface="OptimaLTStd"/>
              </a:rPr>
              <a:t>El </a:t>
            </a:r>
            <a:r>
              <a:rPr lang="es-ES" sz="2000" b="0" u="sng" strike="noStrike" baseline="0" dirty="0">
                <a:solidFill>
                  <a:schemeClr val="accent6">
                    <a:lumMod val="40000"/>
                    <a:lumOff val="60000"/>
                  </a:schemeClr>
                </a:solidFill>
                <a:latin typeface="OptimaLTStd-Italic"/>
              </a:rPr>
              <a:t>Cloud Computing </a:t>
            </a:r>
            <a:r>
              <a:rPr lang="es-ES" sz="1800" b="0" i="0" u="none" strike="noStrike" baseline="0" dirty="0">
                <a:latin typeface="OptimaLTStd"/>
              </a:rPr>
              <a:t>o computación en la nube es una de las más recientes y actualizadas tecnologías de la información y la comunicación que tiene como principal característica el que no es necesario acceder a esta desde un equipo específico.</a:t>
            </a:r>
            <a:endParaRPr lang="es-ES" dirty="0"/>
          </a:p>
        </p:txBody>
      </p:sp>
      <p:pic>
        <p:nvPicPr>
          <p:cNvPr id="6" name="Imagen 5">
            <a:extLst>
              <a:ext uri="{FF2B5EF4-FFF2-40B4-BE49-F238E27FC236}">
                <a16:creationId xmlns:a16="http://schemas.microsoft.com/office/drawing/2014/main" id="{AB4D14D0-7D00-4A70-8064-B4D028D9D840}"/>
              </a:ext>
            </a:extLst>
          </p:cNvPr>
          <p:cNvPicPr>
            <a:picLocks noChangeAspect="1"/>
          </p:cNvPicPr>
          <p:nvPr/>
        </p:nvPicPr>
        <p:blipFill>
          <a:blip r:embed="rId2"/>
          <a:stretch>
            <a:fillRect/>
          </a:stretch>
        </p:blipFill>
        <p:spPr>
          <a:xfrm>
            <a:off x="5125763" y="941234"/>
            <a:ext cx="4864018" cy="5199468"/>
          </a:xfrm>
          <a:prstGeom prst="rect">
            <a:avLst/>
          </a:prstGeom>
          <a:ln>
            <a:noFill/>
          </a:ln>
          <a:effectLst>
            <a:softEdge rad="112500"/>
          </a:effectLst>
        </p:spPr>
      </p:pic>
      <p:sp>
        <p:nvSpPr>
          <p:cNvPr id="8" name="CuadroTexto 7">
            <a:extLst>
              <a:ext uri="{FF2B5EF4-FFF2-40B4-BE49-F238E27FC236}">
                <a16:creationId xmlns:a16="http://schemas.microsoft.com/office/drawing/2014/main" id="{676023B4-BA5D-4AEA-96EA-746273703672}"/>
              </a:ext>
            </a:extLst>
          </p:cNvPr>
          <p:cNvSpPr txBox="1"/>
          <p:nvPr/>
        </p:nvSpPr>
        <p:spPr>
          <a:xfrm>
            <a:off x="4938883" y="450577"/>
            <a:ext cx="523777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sz="1800" b="0" i="0" u="none" strike="noStrike" baseline="0" dirty="0">
                <a:latin typeface="OptimaLTStd"/>
              </a:rPr>
              <a:t>Esquema para la seguridad de los servicios en la nube</a:t>
            </a:r>
            <a:endParaRPr lang="es-ES" dirty="0"/>
          </a:p>
        </p:txBody>
      </p:sp>
    </p:spTree>
    <p:extLst>
      <p:ext uri="{BB962C8B-B14F-4D97-AF65-F5344CB8AC3E}">
        <p14:creationId xmlns:p14="http://schemas.microsoft.com/office/powerpoint/2010/main" val="280180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49E0B9D1-F33A-4436-BF3F-07919D158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72">
            <a:extLst>
              <a:ext uri="{FF2B5EF4-FFF2-40B4-BE49-F238E27FC236}">
                <a16:creationId xmlns:a16="http://schemas.microsoft.com/office/drawing/2014/main" id="{032913E2-9767-444D-A557-6DB9A6FBD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3">
              <a:alphaModFix amt="1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74">
            <a:extLst>
              <a:ext uri="{FF2B5EF4-FFF2-40B4-BE49-F238E27FC236}">
                <a16:creationId xmlns:a16="http://schemas.microsoft.com/office/drawing/2014/main" id="{3053801B-0B08-46A2-B8E6-1C521095C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76">
            <a:extLst>
              <a:ext uri="{FF2B5EF4-FFF2-40B4-BE49-F238E27FC236}">
                <a16:creationId xmlns:a16="http://schemas.microsoft.com/office/drawing/2014/main" id="{F3652D59-5129-475A-8112-D775E159A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CFCAFA0-E964-4DC1-9C0A-927E42ABC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BF27202C-3A96-44CE-A565-B3171D67FD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82" name="Oval 81">
              <a:extLst>
                <a:ext uri="{FF2B5EF4-FFF2-40B4-BE49-F238E27FC236}">
                  <a16:creationId xmlns:a16="http://schemas.microsoft.com/office/drawing/2014/main" id="{32429394-D001-40B3-822E-4A2CE1061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3" name="Oval 82">
              <a:extLst>
                <a:ext uri="{FF2B5EF4-FFF2-40B4-BE49-F238E27FC236}">
                  <a16:creationId xmlns:a16="http://schemas.microsoft.com/office/drawing/2014/main" id="{BD7C01F5-CB78-4D97-8298-1559588F7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CuadroTexto 2"/>
          <p:cNvSpPr txBox="1"/>
          <p:nvPr/>
        </p:nvSpPr>
        <p:spPr>
          <a:xfrm>
            <a:off x="1989071" y="3317407"/>
            <a:ext cx="9966960" cy="3017156"/>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chor="ctr">
            <a:normAutofit/>
          </a:bodyPr>
          <a:lstStyle/>
          <a:p>
            <a:pPr marL="0" marR="0" lvl="0" indent="0" defTabSz="914400" fontAlgn="auto">
              <a:lnSpc>
                <a:spcPct val="85000"/>
              </a:lnSpc>
              <a:spcBef>
                <a:spcPct val="0"/>
              </a:spcBef>
              <a:spcAft>
                <a:spcPts val="600"/>
              </a:spcAft>
              <a:buClrTx/>
              <a:buSzTx/>
              <a:tabLst/>
              <a:defRPr/>
            </a:pPr>
            <a:r>
              <a:rPr lang="en-US" sz="7200" b="1" dirty="0">
                <a:blipFill dpi="0" rotWithShape="1">
                  <a:blip r:embed="rId6"/>
                  <a:srcRect/>
                  <a:tile tx="6350" ty="-127000" sx="65000" sy="64000" flip="none" algn="tl"/>
                </a:blipFill>
                <a:latin typeface="+mj-lt"/>
                <a:ea typeface="+mj-ea"/>
                <a:cs typeface="+mj-cs"/>
              </a:rPr>
              <a:t>CLOUD</a:t>
            </a:r>
            <a:endParaRPr kumimoji="0" lang="en-US" sz="7200" b="1" i="0" u="none" strike="noStrike" kern="1200" cap="none" spc="0" normalizeH="0" baseline="0" noProof="0" dirty="0">
              <a:ln>
                <a:noFill/>
              </a:ln>
              <a:blipFill dpi="0" rotWithShape="1">
                <a:blip r:embed="rId6"/>
                <a:srcRect/>
                <a:tile tx="6350" ty="-127000" sx="65000" sy="64000" flip="none" algn="tl"/>
              </a:blipFill>
              <a:effectLst/>
              <a:uLnTx/>
              <a:uFillTx/>
              <a:latin typeface="+mj-lt"/>
              <a:ea typeface="+mj-ea"/>
              <a:cs typeface="+mj-cs"/>
            </a:endParaRPr>
          </a:p>
        </p:txBody>
      </p:sp>
      <p:sp>
        <p:nvSpPr>
          <p:cNvPr id="2" name="Nube 1">
            <a:extLst>
              <a:ext uri="{FF2B5EF4-FFF2-40B4-BE49-F238E27FC236}">
                <a16:creationId xmlns:a16="http://schemas.microsoft.com/office/drawing/2014/main" id="{3E0829C3-157B-44E3-A73D-8FCF73627242}"/>
              </a:ext>
            </a:extLst>
          </p:cNvPr>
          <p:cNvSpPr/>
          <p:nvPr/>
        </p:nvSpPr>
        <p:spPr>
          <a:xfrm>
            <a:off x="979667" y="3562874"/>
            <a:ext cx="5814604" cy="2663599"/>
          </a:xfrm>
          <a:prstGeom prst="cloud">
            <a:avLst/>
          </a:prstGeom>
          <a:blipFill dpi="0" rotWithShape="1">
            <a:blip r:embed="rId7">
              <a:alphaModFix amt="30000"/>
            </a:blip>
            <a:srcRect/>
            <a:tile tx="0" ty="0" sx="60000" sy="59000" flip="none" algn="tl"/>
          </a:blip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ES" dirty="0"/>
          </a:p>
        </p:txBody>
      </p:sp>
    </p:spTree>
    <p:extLst>
      <p:ext uri="{BB962C8B-B14F-4D97-AF65-F5344CB8AC3E}">
        <p14:creationId xmlns:p14="http://schemas.microsoft.com/office/powerpoint/2010/main" val="2367043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B8C8478-D447-45DA-9ADC-0CBE43020A68}"/>
              </a:ext>
            </a:extLst>
          </p:cNvPr>
          <p:cNvSpPr txBox="1"/>
          <p:nvPr/>
        </p:nvSpPr>
        <p:spPr>
          <a:xfrm>
            <a:off x="2845837" y="379835"/>
            <a:ext cx="610222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sz="1800" b="0" i="0" u="none" strike="noStrike" baseline="0" dirty="0">
                <a:latin typeface="OptimaLTStd"/>
              </a:rPr>
              <a:t>Ciclo de vida de los datos</a:t>
            </a:r>
            <a:endParaRPr lang="es-ES" dirty="0"/>
          </a:p>
        </p:txBody>
      </p:sp>
      <p:pic>
        <p:nvPicPr>
          <p:cNvPr id="5" name="Imagen 4">
            <a:extLst>
              <a:ext uri="{FF2B5EF4-FFF2-40B4-BE49-F238E27FC236}">
                <a16:creationId xmlns:a16="http://schemas.microsoft.com/office/drawing/2014/main" id="{58C4B7E3-826D-4976-A383-4E8B11743A42}"/>
              </a:ext>
            </a:extLst>
          </p:cNvPr>
          <p:cNvPicPr>
            <a:picLocks noChangeAspect="1"/>
          </p:cNvPicPr>
          <p:nvPr/>
        </p:nvPicPr>
        <p:blipFill>
          <a:blip r:embed="rId2">
            <a:alphaModFix amt="50000"/>
          </a:blip>
          <a:stretch>
            <a:fillRect/>
          </a:stretch>
        </p:blipFill>
        <p:spPr>
          <a:xfrm>
            <a:off x="3217575" y="857788"/>
            <a:ext cx="5534540" cy="5916232"/>
          </a:xfrm>
          <a:prstGeom prst="rect">
            <a:avLst/>
          </a:prstGeom>
          <a:ln>
            <a:noFill/>
          </a:ln>
          <a:effectLst>
            <a:softEdge rad="112500"/>
          </a:effectLst>
        </p:spPr>
      </p:pic>
      <p:sp>
        <p:nvSpPr>
          <p:cNvPr id="7" name="CuadroTexto 6">
            <a:extLst>
              <a:ext uri="{FF2B5EF4-FFF2-40B4-BE49-F238E27FC236}">
                <a16:creationId xmlns:a16="http://schemas.microsoft.com/office/drawing/2014/main" id="{A1687219-0196-49E6-8EF7-B92CBB663175}"/>
              </a:ext>
            </a:extLst>
          </p:cNvPr>
          <p:cNvSpPr txBox="1"/>
          <p:nvPr/>
        </p:nvSpPr>
        <p:spPr>
          <a:xfrm>
            <a:off x="545306" y="1085761"/>
            <a:ext cx="4083844" cy="1477328"/>
          </a:xfrm>
          <a:prstGeom prst="rect">
            <a:avLst/>
          </a:prstGeom>
          <a:noFill/>
        </p:spPr>
        <p:txBody>
          <a:bodyPr wrap="square">
            <a:spAutoFit/>
          </a:bodyPr>
          <a:lstStyle/>
          <a:p>
            <a:pPr algn="l"/>
            <a:r>
              <a:rPr lang="es-ES" dirty="0">
                <a:latin typeface="OptimaLTStd"/>
              </a:rPr>
              <a:t>El C</a:t>
            </a:r>
            <a:r>
              <a:rPr lang="es-ES" sz="1800" b="0" i="0" u="none" strike="noStrike" baseline="0" dirty="0">
                <a:latin typeface="OptimaLTStd"/>
              </a:rPr>
              <a:t>iclo de vida de los datos,</a:t>
            </a:r>
          </a:p>
          <a:p>
            <a:pPr algn="l"/>
            <a:r>
              <a:rPr lang="es-ES" sz="1800" b="0" i="0" u="none" strike="noStrike" baseline="0" dirty="0">
                <a:latin typeface="OptimaLTStd"/>
              </a:rPr>
              <a:t>lo cual es necesario gestionar la información de manera adecuada, a través de principios que permitan</a:t>
            </a:r>
          </a:p>
          <a:p>
            <a:pPr algn="l"/>
            <a:r>
              <a:rPr lang="es-ES" sz="1800" b="0" i="0" u="none" strike="noStrike" baseline="0" dirty="0">
                <a:latin typeface="OptimaLTStd"/>
              </a:rPr>
              <a:t>mejorar el uso eficiente</a:t>
            </a:r>
            <a:endParaRPr lang="es-ES" dirty="0"/>
          </a:p>
        </p:txBody>
      </p:sp>
      <p:sp>
        <p:nvSpPr>
          <p:cNvPr id="9" name="CuadroTexto 8">
            <a:extLst>
              <a:ext uri="{FF2B5EF4-FFF2-40B4-BE49-F238E27FC236}">
                <a16:creationId xmlns:a16="http://schemas.microsoft.com/office/drawing/2014/main" id="{F1D6A03D-27B4-40C0-B39C-B1E8CB1FDA59}"/>
              </a:ext>
            </a:extLst>
          </p:cNvPr>
          <p:cNvSpPr txBox="1"/>
          <p:nvPr/>
        </p:nvSpPr>
        <p:spPr>
          <a:xfrm>
            <a:off x="4887502" y="4018782"/>
            <a:ext cx="2778919" cy="923330"/>
          </a:xfrm>
          <a:prstGeom prst="rect">
            <a:avLst/>
          </a:prstGeom>
          <a:noFill/>
        </p:spPr>
        <p:txBody>
          <a:bodyPr wrap="square">
            <a:spAutoFit/>
          </a:bodyPr>
          <a:lstStyle/>
          <a:p>
            <a:pPr algn="l"/>
            <a:r>
              <a:rPr lang="es-ES" sz="1800" b="0" i="0" u="none" strike="noStrike" baseline="0" dirty="0">
                <a:latin typeface="OptimaLTStd"/>
              </a:rPr>
              <a:t>tiene fases que</a:t>
            </a:r>
          </a:p>
          <a:p>
            <a:pPr algn="l"/>
            <a:r>
              <a:rPr lang="es-ES" sz="1800" b="0" i="0" u="none" strike="noStrike" baseline="0" dirty="0">
                <a:latin typeface="OptimaLTStd"/>
              </a:rPr>
              <a:t>requieren seguridad en sus distintos niveles</a:t>
            </a:r>
            <a:endParaRPr lang="es-ES" dirty="0"/>
          </a:p>
        </p:txBody>
      </p:sp>
      <p:pic>
        <p:nvPicPr>
          <p:cNvPr id="16386" name="Picture 2" descr="Hábitos empresa para mejorar la seguridad de sus datos - Cepymenews">
            <a:extLst>
              <a:ext uri="{FF2B5EF4-FFF2-40B4-BE49-F238E27FC236}">
                <a16:creationId xmlns:a16="http://schemas.microsoft.com/office/drawing/2014/main" id="{65EBA642-67B3-4CE8-85C2-457E440A6E5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8429625" y="4653366"/>
            <a:ext cx="3762375" cy="20002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329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7623BB6-014F-4D09-B3F5-B3C9D0BB07AB}"/>
              </a:ext>
            </a:extLst>
          </p:cNvPr>
          <p:cNvSpPr txBox="1"/>
          <p:nvPr/>
        </p:nvSpPr>
        <p:spPr>
          <a:xfrm>
            <a:off x="457201" y="788938"/>
            <a:ext cx="10039349" cy="1200329"/>
          </a:xfrm>
          <a:prstGeom prst="rect">
            <a:avLst/>
          </a:prstGeom>
          <a:noFill/>
        </p:spPr>
        <p:txBody>
          <a:bodyPr wrap="square">
            <a:spAutoFit/>
          </a:bodyPr>
          <a:lstStyle/>
          <a:p>
            <a:pPr algn="l"/>
            <a:r>
              <a:rPr lang="es-ES" sz="1800" b="0" i="0" u="none" strike="noStrike" baseline="0" dirty="0">
                <a:latin typeface="Arial" panose="020B0604020202020204" pitchFamily="34" charset="0"/>
              </a:rPr>
              <a:t>En los últimos años el interés en la Computación en la Nube se ha incrementado rápidamente debido a las ventajas que ofrece este paradigma, mayor flexibilidad y disponibilidad de recursos a un menor costo. Sin embargo, la seguridad y la privacidad constituyen una de las principales preocupaciones para las empresas</a:t>
            </a:r>
            <a:endParaRPr lang="es-ES" dirty="0"/>
          </a:p>
        </p:txBody>
      </p:sp>
      <p:sp>
        <p:nvSpPr>
          <p:cNvPr id="5" name="CuadroTexto 4">
            <a:extLst>
              <a:ext uri="{FF2B5EF4-FFF2-40B4-BE49-F238E27FC236}">
                <a16:creationId xmlns:a16="http://schemas.microsoft.com/office/drawing/2014/main" id="{9D82CFC4-9751-4602-B82D-5E35580FEDB3}"/>
              </a:ext>
            </a:extLst>
          </p:cNvPr>
          <p:cNvSpPr txBox="1"/>
          <p:nvPr/>
        </p:nvSpPr>
        <p:spPr>
          <a:xfrm>
            <a:off x="2936081" y="263009"/>
            <a:ext cx="610076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s-ES" sz="1800" b="1" i="0" u="none" strike="noStrike" baseline="0" dirty="0">
                <a:latin typeface="Arial" panose="020B0604020202020204" pitchFamily="34" charset="0"/>
              </a:rPr>
              <a:t>Seguridad en la Computación en la Nube</a:t>
            </a:r>
            <a:endParaRPr lang="es-ES" dirty="0"/>
          </a:p>
        </p:txBody>
      </p:sp>
      <p:sp>
        <p:nvSpPr>
          <p:cNvPr id="7" name="CuadroTexto 6">
            <a:extLst>
              <a:ext uri="{FF2B5EF4-FFF2-40B4-BE49-F238E27FC236}">
                <a16:creationId xmlns:a16="http://schemas.microsoft.com/office/drawing/2014/main" id="{7A1F4058-EAFB-4BE2-8F63-FC0236EE9B57}"/>
              </a:ext>
            </a:extLst>
          </p:cNvPr>
          <p:cNvSpPr txBox="1"/>
          <p:nvPr/>
        </p:nvSpPr>
        <p:spPr>
          <a:xfrm>
            <a:off x="2936081" y="2491859"/>
            <a:ext cx="6100762" cy="369332"/>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s-ES" sz="1800" b="1" i="0" u="none" strike="noStrike" baseline="0" dirty="0">
                <a:latin typeface="Arial" panose="020B0604020202020204" pitchFamily="34" charset="0"/>
              </a:rPr>
              <a:t>Las nueve amenazas a la seguridad</a:t>
            </a:r>
            <a:endParaRPr lang="es-ES" dirty="0"/>
          </a:p>
        </p:txBody>
      </p:sp>
      <p:sp>
        <p:nvSpPr>
          <p:cNvPr id="9" name="CuadroTexto 8">
            <a:extLst>
              <a:ext uri="{FF2B5EF4-FFF2-40B4-BE49-F238E27FC236}">
                <a16:creationId xmlns:a16="http://schemas.microsoft.com/office/drawing/2014/main" id="{9876F7DA-E0F2-4E78-A549-CC9036F48CE7}"/>
              </a:ext>
            </a:extLst>
          </p:cNvPr>
          <p:cNvSpPr txBox="1"/>
          <p:nvPr/>
        </p:nvSpPr>
        <p:spPr>
          <a:xfrm>
            <a:off x="3045619" y="3123843"/>
            <a:ext cx="6100762" cy="2862322"/>
          </a:xfrm>
          <a:prstGeom prst="rect">
            <a:avLst/>
          </a:prstGeom>
          <a:noFill/>
          <a:ln>
            <a:solidFill>
              <a:srgbClr val="FF0000"/>
            </a:solidFill>
          </a:ln>
        </p:spPr>
        <p:txBody>
          <a:bodyPr wrap="square">
            <a:spAutoFit/>
          </a:bodyPr>
          <a:lstStyle/>
          <a:p>
            <a:pPr marL="342900" indent="-342900" algn="l">
              <a:buFont typeface="Wingdings" panose="05000000000000000000" pitchFamily="2" charset="2"/>
              <a:buChar char="ü"/>
            </a:pPr>
            <a:r>
              <a:rPr lang="es-ES" sz="1800" b="1" i="0" u="none" strike="noStrike" baseline="0" dirty="0">
                <a:latin typeface="Arial" panose="020B0604020202020204" pitchFamily="34" charset="0"/>
              </a:rPr>
              <a:t>1.Violación de datos privados</a:t>
            </a:r>
          </a:p>
          <a:p>
            <a:pPr marL="342900" indent="-342900" algn="l">
              <a:buFont typeface="Wingdings" panose="05000000000000000000" pitchFamily="2" charset="2"/>
              <a:buChar char="ü"/>
            </a:pPr>
            <a:r>
              <a:rPr lang="es-ES" sz="1800" b="1" i="0" u="none" strike="noStrike" baseline="0" dirty="0">
                <a:latin typeface="Arial" panose="020B0604020202020204" pitchFamily="34" charset="0"/>
              </a:rPr>
              <a:t>2. Pérdida de datos</a:t>
            </a:r>
            <a:r>
              <a:rPr lang="es-ES" sz="1800" b="0" i="0" u="none" strike="noStrike" baseline="0" dirty="0">
                <a:latin typeface="Arial" panose="020B0604020202020204" pitchFamily="34" charset="0"/>
              </a:rPr>
              <a:t>. </a:t>
            </a:r>
          </a:p>
          <a:p>
            <a:pPr marL="342900" indent="-342900" algn="l">
              <a:buFont typeface="Wingdings" panose="05000000000000000000" pitchFamily="2" charset="2"/>
              <a:buChar char="ü"/>
            </a:pPr>
            <a:r>
              <a:rPr lang="es-ES" sz="1800" b="1" i="0" u="none" strike="noStrike" baseline="0" dirty="0">
                <a:latin typeface="Arial" panose="020B0604020202020204" pitchFamily="34" charset="0"/>
              </a:rPr>
              <a:t>3. Secuestro de cuentas o servicios (</a:t>
            </a:r>
            <a:r>
              <a:rPr lang="es-ES" sz="1800" b="1" i="1" u="none" strike="noStrike" baseline="0" dirty="0" err="1">
                <a:latin typeface="Arial" panose="020B0604020202020204" pitchFamily="34" charset="0"/>
              </a:rPr>
              <a:t>hijacking</a:t>
            </a:r>
            <a:r>
              <a:rPr lang="es-ES" sz="1800" b="1" i="0" u="none" strike="noStrike" baseline="0" dirty="0">
                <a:latin typeface="Arial" panose="020B0604020202020204" pitchFamily="34" charset="0"/>
              </a:rPr>
              <a:t>)</a:t>
            </a:r>
            <a:r>
              <a:rPr lang="es-ES" sz="1800" b="0" i="0" u="none" strike="noStrike" baseline="0" dirty="0">
                <a:latin typeface="Arial" panose="020B0604020202020204" pitchFamily="34" charset="0"/>
              </a:rPr>
              <a:t>. </a:t>
            </a:r>
          </a:p>
          <a:p>
            <a:pPr marL="342900" indent="-342900" algn="l">
              <a:buFont typeface="Wingdings" panose="05000000000000000000" pitchFamily="2" charset="2"/>
              <a:buChar char="ü"/>
            </a:pPr>
            <a:r>
              <a:rPr lang="es-ES" sz="1800" b="1" i="0" u="none" strike="noStrike" baseline="0" dirty="0">
                <a:latin typeface="Arial" panose="020B0604020202020204" pitchFamily="34" charset="0"/>
              </a:rPr>
              <a:t>4. Interfaces y </a:t>
            </a:r>
            <a:r>
              <a:rPr lang="es-ES" sz="1800" b="1" i="0" u="none" strike="noStrike" baseline="0" dirty="0" err="1">
                <a:latin typeface="Arial" panose="020B0604020202020204" pitchFamily="34" charset="0"/>
              </a:rPr>
              <a:t>APIs</a:t>
            </a:r>
            <a:r>
              <a:rPr lang="es-ES" sz="1800" b="1" i="0" u="none" strike="noStrike" baseline="0" dirty="0">
                <a:latin typeface="Arial" panose="020B0604020202020204" pitchFamily="34" charset="0"/>
              </a:rPr>
              <a:t> inseguras</a:t>
            </a:r>
            <a:r>
              <a:rPr lang="es-ES" sz="1800" b="0" i="0" u="none" strike="noStrike" baseline="0" dirty="0">
                <a:latin typeface="Arial" panose="020B0604020202020204" pitchFamily="34" charset="0"/>
              </a:rPr>
              <a:t>. </a:t>
            </a:r>
          </a:p>
          <a:p>
            <a:pPr marL="285750" indent="-285750" algn="l">
              <a:buFont typeface="Wingdings" panose="05000000000000000000" pitchFamily="2" charset="2"/>
              <a:buChar char="ü"/>
            </a:pPr>
            <a:r>
              <a:rPr lang="es-ES" sz="1800" b="1" i="0" u="none" strike="noStrike" baseline="0" dirty="0">
                <a:latin typeface="Arial" panose="020B0604020202020204" pitchFamily="34" charset="0"/>
              </a:rPr>
              <a:t> 5. Negación de servicio</a:t>
            </a:r>
            <a:r>
              <a:rPr lang="es-ES" sz="1800" b="0" i="0" u="none" strike="noStrike" baseline="0" dirty="0">
                <a:latin typeface="Arial" panose="020B0604020202020204" pitchFamily="34" charset="0"/>
              </a:rPr>
              <a:t>. </a:t>
            </a:r>
          </a:p>
          <a:p>
            <a:pPr marL="285750" indent="-285750" algn="l">
              <a:buFont typeface="Wingdings" panose="05000000000000000000" pitchFamily="2" charset="2"/>
              <a:buChar char="ü"/>
            </a:pPr>
            <a:r>
              <a:rPr lang="es-ES" sz="1800" b="1" i="0" u="none" strike="noStrike" baseline="0" dirty="0">
                <a:latin typeface="Arial" panose="020B0604020202020204" pitchFamily="34" charset="0"/>
              </a:rPr>
              <a:t> 6. Persona interna mal intencionada (</a:t>
            </a:r>
            <a:r>
              <a:rPr lang="es-ES" sz="1800" b="1" i="1" u="none" strike="noStrike" baseline="0" dirty="0" err="1">
                <a:latin typeface="Arial" panose="020B0604020202020204" pitchFamily="34" charset="0"/>
              </a:rPr>
              <a:t>insider</a:t>
            </a:r>
            <a:r>
              <a:rPr lang="es-ES" sz="1800" b="1" i="0" u="none" strike="noStrike" baseline="0" dirty="0">
                <a:latin typeface="Arial" panose="020B0604020202020204" pitchFamily="34" charset="0"/>
              </a:rPr>
              <a:t>)</a:t>
            </a:r>
            <a:r>
              <a:rPr lang="es-ES" sz="1800" b="0" i="0" u="none" strike="noStrike" baseline="0" dirty="0">
                <a:latin typeface="Arial" panose="020B0604020202020204" pitchFamily="34" charset="0"/>
              </a:rPr>
              <a:t>. </a:t>
            </a:r>
          </a:p>
          <a:p>
            <a:pPr marL="285750" indent="-285750" algn="l">
              <a:buFont typeface="Wingdings" panose="05000000000000000000" pitchFamily="2" charset="2"/>
              <a:buChar char="ü"/>
            </a:pPr>
            <a:r>
              <a:rPr lang="es-ES" sz="1800" b="1" i="0" u="none" strike="noStrike" baseline="0" dirty="0">
                <a:latin typeface="Arial" panose="020B0604020202020204" pitchFamily="34" charset="0"/>
              </a:rPr>
              <a:t> 7. Abuso de servicios en la nube</a:t>
            </a:r>
            <a:r>
              <a:rPr lang="es-ES" sz="1800" b="0" i="0" u="none" strike="noStrike" baseline="0" dirty="0">
                <a:latin typeface="Arial" panose="020B0604020202020204" pitchFamily="34" charset="0"/>
              </a:rPr>
              <a:t>. El uso de recursos </a:t>
            </a:r>
          </a:p>
          <a:p>
            <a:pPr marL="285750" indent="-285750" algn="l">
              <a:buFont typeface="Wingdings" panose="05000000000000000000" pitchFamily="2" charset="2"/>
              <a:buChar char="ü"/>
            </a:pPr>
            <a:r>
              <a:rPr lang="es-ES" sz="1800" b="1" i="0" u="none" strike="noStrike" baseline="0" dirty="0">
                <a:latin typeface="Arial" panose="020B0604020202020204" pitchFamily="34" charset="0"/>
              </a:rPr>
              <a:t> 8. </a:t>
            </a:r>
            <a:r>
              <a:rPr lang="es-ES" sz="1800" b="1" i="0" u="none" strike="noStrike" baseline="0" dirty="0" err="1">
                <a:latin typeface="Arial" panose="020B0604020202020204" pitchFamily="34" charset="0"/>
              </a:rPr>
              <a:t>Due</a:t>
            </a:r>
            <a:r>
              <a:rPr lang="es-ES" sz="1800" b="1" i="0" u="none" strike="noStrike" baseline="0" dirty="0">
                <a:latin typeface="Arial" panose="020B0604020202020204" pitchFamily="34" charset="0"/>
              </a:rPr>
              <a:t> </a:t>
            </a:r>
            <a:r>
              <a:rPr lang="es-ES" sz="1800" b="1" i="0" u="none" strike="noStrike" baseline="0" dirty="0" err="1">
                <a:latin typeface="Arial" panose="020B0604020202020204" pitchFamily="34" charset="0"/>
              </a:rPr>
              <a:t>diligence</a:t>
            </a:r>
            <a:r>
              <a:rPr lang="es-ES" sz="1800" b="1" i="0" u="none" strike="noStrike" baseline="0" dirty="0">
                <a:latin typeface="Arial" panose="020B0604020202020204" pitchFamily="34" charset="0"/>
              </a:rPr>
              <a:t> insuficiente</a:t>
            </a:r>
            <a:r>
              <a:rPr lang="es-ES" sz="1800" b="0" i="0" u="none" strike="noStrike" baseline="0" dirty="0">
                <a:latin typeface="Arial" panose="020B0604020202020204" pitchFamily="34" charset="0"/>
              </a:rPr>
              <a:t>.</a:t>
            </a:r>
          </a:p>
          <a:p>
            <a:pPr marL="285750" indent="-285750" algn="l">
              <a:buFont typeface="Wingdings" panose="05000000000000000000" pitchFamily="2" charset="2"/>
              <a:buChar char="ü"/>
            </a:pPr>
            <a:r>
              <a:rPr lang="es-ES" sz="1800" b="1" i="0" u="none" strike="noStrike" baseline="0" dirty="0">
                <a:latin typeface="Arial" panose="020B0604020202020204" pitchFamily="34" charset="0"/>
              </a:rPr>
              <a:t> 9. Vulnerabilidades en tecnologías compartidas</a:t>
            </a:r>
            <a:r>
              <a:rPr lang="es-ES" sz="1800" b="0" i="0" u="none" strike="noStrike" baseline="0" dirty="0">
                <a:latin typeface="Arial" panose="020B0604020202020204" pitchFamily="34" charset="0"/>
              </a:rPr>
              <a:t>. </a:t>
            </a:r>
            <a:endParaRPr lang="es-ES" dirty="0"/>
          </a:p>
          <a:p>
            <a:pPr marL="342900" indent="-342900" algn="l">
              <a:buAutoNum type="arabicPeriod"/>
            </a:pPr>
            <a:endParaRPr lang="es-ES" dirty="0"/>
          </a:p>
        </p:txBody>
      </p:sp>
      <p:pic>
        <p:nvPicPr>
          <p:cNvPr id="8194" name="Picture 2" descr="Las empresas, cada vez más preocupadas por los riesgos de seguridad  asociados a cloud | Seguridad | IT User">
            <a:extLst>
              <a:ext uri="{FF2B5EF4-FFF2-40B4-BE49-F238E27FC236}">
                <a16:creationId xmlns:a16="http://schemas.microsoft.com/office/drawing/2014/main" id="{02B47909-075F-43B0-AFDE-AE70AC5B2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943" y="5207997"/>
            <a:ext cx="2766818" cy="15563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525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0F1EB3C-D87E-491D-BA4A-CCCD5418927B}"/>
              </a:ext>
            </a:extLst>
          </p:cNvPr>
          <p:cNvSpPr txBox="1"/>
          <p:nvPr/>
        </p:nvSpPr>
        <p:spPr>
          <a:xfrm>
            <a:off x="3045619" y="510659"/>
            <a:ext cx="6100762" cy="369332"/>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s-ES" sz="1800" b="1" i="0" u="none" strike="noStrike" baseline="0" dirty="0">
                <a:latin typeface="Arial" panose="020B0604020202020204" pitchFamily="34" charset="0"/>
              </a:rPr>
              <a:t>Evaluación de los riesgos de seguridad</a:t>
            </a:r>
            <a:endParaRPr lang="es-ES" dirty="0"/>
          </a:p>
        </p:txBody>
      </p:sp>
      <p:sp>
        <p:nvSpPr>
          <p:cNvPr id="5" name="CuadroTexto 4">
            <a:extLst>
              <a:ext uri="{FF2B5EF4-FFF2-40B4-BE49-F238E27FC236}">
                <a16:creationId xmlns:a16="http://schemas.microsoft.com/office/drawing/2014/main" id="{0AB218AA-B2DF-418B-AE35-8FA1C2DD8F7B}"/>
              </a:ext>
            </a:extLst>
          </p:cNvPr>
          <p:cNvSpPr txBox="1"/>
          <p:nvPr/>
        </p:nvSpPr>
        <p:spPr>
          <a:xfrm>
            <a:off x="3050381" y="2126814"/>
            <a:ext cx="6100762" cy="4057008"/>
          </a:xfrm>
          <a:prstGeom prst="rect">
            <a:avLst/>
          </a:prstGeom>
          <a:noFill/>
          <a:ln>
            <a:solidFill>
              <a:srgbClr val="FF0000"/>
            </a:solidFill>
          </a:ln>
        </p:spPr>
        <p:txBody>
          <a:bodyPr wrap="square">
            <a:spAutoFit/>
          </a:bodyPr>
          <a:lstStyle/>
          <a:p>
            <a:pPr algn="l"/>
            <a:r>
              <a:rPr lang="es-ES" sz="1800" b="0" i="0" u="none" strike="noStrike" baseline="0" dirty="0">
                <a:latin typeface="Arial" panose="020B0604020202020204" pitchFamily="34" charset="0"/>
              </a:rPr>
              <a:t>antes de contratar un proveedor en la nube es necesario evaluar:</a:t>
            </a:r>
          </a:p>
          <a:p>
            <a:pPr algn="l"/>
            <a:endParaRPr lang="es-ES" dirty="0">
              <a:latin typeface="Arial" panose="020B0604020202020204" pitchFamily="34" charset="0"/>
            </a:endParaRPr>
          </a:p>
          <a:p>
            <a:pPr algn="l"/>
            <a:endParaRPr lang="es-ES" sz="1800" b="0" i="0" u="none" strike="noStrike" baseline="0" dirty="0">
              <a:latin typeface="Arial" panose="020B0604020202020204" pitchFamily="34" charset="0"/>
            </a:endParaRPr>
          </a:p>
          <a:p>
            <a:pPr marL="285750" indent="-285750" algn="l">
              <a:lnSpc>
                <a:spcPct val="150000"/>
              </a:lnSpc>
              <a:buFont typeface="Wingdings" panose="05000000000000000000" pitchFamily="2" charset="2"/>
              <a:buChar char="q"/>
            </a:pPr>
            <a:r>
              <a:rPr lang="es-ES" sz="1800" b="0" i="0" u="none" strike="noStrike" baseline="0" dirty="0">
                <a:latin typeface="Symbol" panose="05050102010706020507" pitchFamily="18" charset="2"/>
              </a:rPr>
              <a:t>· </a:t>
            </a:r>
            <a:r>
              <a:rPr lang="es-ES" sz="1800" b="0" i="0" u="none" strike="noStrike" baseline="0" dirty="0">
                <a:latin typeface="Arial" panose="020B0604020202020204" pitchFamily="34" charset="0"/>
              </a:rPr>
              <a:t>Privilegios en el acceso de usuarios.</a:t>
            </a:r>
          </a:p>
          <a:p>
            <a:pPr marL="285750" indent="-285750" algn="l">
              <a:lnSpc>
                <a:spcPct val="150000"/>
              </a:lnSpc>
              <a:buFont typeface="Wingdings" panose="05000000000000000000" pitchFamily="2" charset="2"/>
              <a:buChar char="q"/>
            </a:pPr>
            <a:r>
              <a:rPr lang="es-ES" sz="1800" b="0" i="0" u="none" strike="noStrike" baseline="0" dirty="0">
                <a:latin typeface="Symbol" panose="05050102010706020507" pitchFamily="18" charset="2"/>
              </a:rPr>
              <a:t>· </a:t>
            </a:r>
            <a:r>
              <a:rPr lang="es-ES" sz="1800" b="0" i="0" u="none" strike="noStrike" baseline="0" dirty="0">
                <a:latin typeface="Arial" panose="020B0604020202020204" pitchFamily="34" charset="0"/>
              </a:rPr>
              <a:t>Cumplimiento de la normativa.</a:t>
            </a:r>
          </a:p>
          <a:p>
            <a:pPr marL="285750" indent="-285750" algn="l">
              <a:lnSpc>
                <a:spcPct val="150000"/>
              </a:lnSpc>
              <a:buFont typeface="Wingdings" panose="05000000000000000000" pitchFamily="2" charset="2"/>
              <a:buChar char="q"/>
            </a:pPr>
            <a:r>
              <a:rPr lang="es-ES" sz="1800" b="0" i="0" u="none" strike="noStrike" baseline="0" dirty="0">
                <a:latin typeface="Symbol" panose="05050102010706020507" pitchFamily="18" charset="2"/>
              </a:rPr>
              <a:t>· </a:t>
            </a:r>
            <a:r>
              <a:rPr lang="es-ES" sz="1800" b="0" i="0" u="none" strike="noStrike" baseline="0" dirty="0">
                <a:latin typeface="Arial" panose="020B0604020202020204" pitchFamily="34" charset="0"/>
              </a:rPr>
              <a:t>Ubicación de los datos.</a:t>
            </a:r>
          </a:p>
          <a:p>
            <a:pPr marL="285750" indent="-285750" algn="l">
              <a:lnSpc>
                <a:spcPct val="150000"/>
              </a:lnSpc>
              <a:buFont typeface="Wingdings" panose="05000000000000000000" pitchFamily="2" charset="2"/>
              <a:buChar char="q"/>
            </a:pPr>
            <a:r>
              <a:rPr lang="es-ES" sz="1800" b="0" i="0" u="none" strike="noStrike" baseline="0" dirty="0">
                <a:latin typeface="Symbol" panose="05050102010706020507" pitchFamily="18" charset="2"/>
              </a:rPr>
              <a:t>· </a:t>
            </a:r>
            <a:r>
              <a:rPr lang="es-ES" sz="1800" b="0" i="0" u="none" strike="noStrike" baseline="0" dirty="0">
                <a:latin typeface="Arial" panose="020B0604020202020204" pitchFamily="34" charset="0"/>
              </a:rPr>
              <a:t>Separación de los datos</a:t>
            </a:r>
          </a:p>
          <a:p>
            <a:pPr marL="285750" indent="-285750" algn="l">
              <a:lnSpc>
                <a:spcPct val="150000"/>
              </a:lnSpc>
              <a:buFont typeface="Wingdings" panose="05000000000000000000" pitchFamily="2" charset="2"/>
              <a:buChar char="q"/>
            </a:pPr>
            <a:r>
              <a:rPr lang="es-ES" sz="1800" b="0" i="0" u="none" strike="noStrike" baseline="0" dirty="0">
                <a:latin typeface="Symbol" panose="05050102010706020507" pitchFamily="18" charset="2"/>
              </a:rPr>
              <a:t>· </a:t>
            </a:r>
            <a:r>
              <a:rPr lang="es-ES" sz="1800" b="0" i="0" u="none" strike="noStrike" baseline="0" dirty="0">
                <a:latin typeface="Arial" panose="020B0604020202020204" pitchFamily="34" charset="0"/>
              </a:rPr>
              <a:t>Recuperación.</a:t>
            </a:r>
          </a:p>
          <a:p>
            <a:pPr marL="285750" indent="-285750" algn="l">
              <a:lnSpc>
                <a:spcPct val="150000"/>
              </a:lnSpc>
              <a:buFont typeface="Wingdings" panose="05000000000000000000" pitchFamily="2" charset="2"/>
              <a:buChar char="q"/>
            </a:pPr>
            <a:r>
              <a:rPr lang="es-ES" sz="1800" b="0" i="0" u="none" strike="noStrike" baseline="0" dirty="0">
                <a:latin typeface="Symbol" panose="05050102010706020507" pitchFamily="18" charset="2"/>
              </a:rPr>
              <a:t>· </a:t>
            </a:r>
            <a:r>
              <a:rPr lang="es-ES" sz="1800" b="0" i="0" u="none" strike="noStrike" baseline="0" dirty="0">
                <a:latin typeface="Arial" panose="020B0604020202020204" pitchFamily="34" charset="0"/>
              </a:rPr>
              <a:t>Soporte a la investigación.</a:t>
            </a:r>
          </a:p>
          <a:p>
            <a:pPr marL="285750" indent="-285750" algn="l">
              <a:lnSpc>
                <a:spcPct val="150000"/>
              </a:lnSpc>
              <a:buFont typeface="Wingdings" panose="05000000000000000000" pitchFamily="2" charset="2"/>
              <a:buChar char="q"/>
            </a:pPr>
            <a:r>
              <a:rPr lang="es-ES" sz="1800" b="0" i="0" u="none" strike="noStrike" baseline="0" dirty="0">
                <a:latin typeface="Symbol" panose="05050102010706020507" pitchFamily="18" charset="2"/>
              </a:rPr>
              <a:t>· </a:t>
            </a:r>
            <a:r>
              <a:rPr lang="es-ES" sz="1800" b="0" i="0" u="none" strike="noStrike" baseline="0" dirty="0">
                <a:latin typeface="Arial" panose="020B0604020202020204" pitchFamily="34" charset="0"/>
              </a:rPr>
              <a:t>Viabilidad a largo plazo.</a:t>
            </a:r>
            <a:endParaRPr lang="es-ES" dirty="0"/>
          </a:p>
        </p:txBody>
      </p:sp>
      <p:pic>
        <p:nvPicPr>
          <p:cNvPr id="17410" name="Picture 2" descr="Globenet International">
            <a:extLst>
              <a:ext uri="{FF2B5EF4-FFF2-40B4-BE49-F238E27FC236}">
                <a16:creationId xmlns:a16="http://schemas.microsoft.com/office/drawing/2014/main" id="{1663C437-A1E4-447E-910E-EBD9D6A5F16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4704" y="510659"/>
            <a:ext cx="3035677" cy="22751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517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B56444D-5FAB-4266-ABF5-EFB8E747B676}"/>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291884" y="157607"/>
            <a:ext cx="11608232" cy="65427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49DE57D0-CB3A-474F-90EA-9BA9B09A1D38}"/>
              </a:ext>
            </a:extLst>
          </p:cNvPr>
          <p:cNvSpPr txBox="1"/>
          <p:nvPr/>
        </p:nvSpPr>
        <p:spPr>
          <a:xfrm>
            <a:off x="3045619" y="411696"/>
            <a:ext cx="6100762"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s-ES" sz="1800" b="1" i="0" u="none" strike="noStrike" baseline="0" dirty="0">
                <a:latin typeface="Arial" panose="020B0604020202020204" pitchFamily="34" charset="0"/>
              </a:rPr>
              <a:t>Pautas de seguridad y privacidad en nubes públicas</a:t>
            </a:r>
            <a:endParaRPr lang="es-ES" dirty="0"/>
          </a:p>
        </p:txBody>
      </p:sp>
    </p:spTree>
    <p:extLst>
      <p:ext uri="{BB962C8B-B14F-4D97-AF65-F5344CB8AC3E}">
        <p14:creationId xmlns:p14="http://schemas.microsoft.com/office/powerpoint/2010/main" val="900409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C69FA18-7C4C-48E5-9A2B-7E33DFA949BB}"/>
              </a:ext>
            </a:extLst>
          </p:cNvPr>
          <p:cNvSpPr txBox="1"/>
          <p:nvPr/>
        </p:nvSpPr>
        <p:spPr>
          <a:xfrm>
            <a:off x="2859881" y="520184"/>
            <a:ext cx="6100762" cy="369332"/>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s-ES" sz="1800" b="1" i="0" u="none" strike="noStrike" baseline="0" dirty="0">
                <a:latin typeface="Arial" panose="020B0604020202020204" pitchFamily="34" charset="0"/>
              </a:rPr>
              <a:t>Pautas de seguridad y privacidad en nubes públicas</a:t>
            </a:r>
            <a:endParaRPr lang="es-ES" dirty="0"/>
          </a:p>
        </p:txBody>
      </p:sp>
      <p:sp>
        <p:nvSpPr>
          <p:cNvPr id="5" name="CuadroTexto 4">
            <a:extLst>
              <a:ext uri="{FF2B5EF4-FFF2-40B4-BE49-F238E27FC236}">
                <a16:creationId xmlns:a16="http://schemas.microsoft.com/office/drawing/2014/main" id="{67430C8E-AD34-4EFF-BA58-682181955A2F}"/>
              </a:ext>
            </a:extLst>
          </p:cNvPr>
          <p:cNvSpPr txBox="1"/>
          <p:nvPr/>
        </p:nvSpPr>
        <p:spPr>
          <a:xfrm>
            <a:off x="2349103" y="1109186"/>
            <a:ext cx="7493794" cy="923330"/>
          </a:xfrm>
          <a:prstGeom prst="rect">
            <a:avLst/>
          </a:prstGeom>
          <a:noFill/>
        </p:spPr>
        <p:txBody>
          <a:bodyPr wrap="square">
            <a:spAutoFit/>
          </a:bodyPr>
          <a:lstStyle/>
          <a:p>
            <a:pPr algn="l"/>
            <a:r>
              <a:rPr lang="es-ES" dirty="0">
                <a:latin typeface="Arial" panose="020B0604020202020204" pitchFamily="34" charset="0"/>
              </a:rPr>
              <a:t>L</a:t>
            </a:r>
            <a:r>
              <a:rPr lang="es-ES" sz="1800" b="0" i="0" u="none" strike="noStrike" baseline="0" dirty="0">
                <a:latin typeface="Arial" panose="020B0604020202020204" pitchFamily="34" charset="0"/>
              </a:rPr>
              <a:t>as cuestiones de seguridad y privacidad que pueden tener impacto a largo plazo en una infraestructura en la nube pública, y en muchos casos, para otros modelos de despliegue son:</a:t>
            </a:r>
            <a:endParaRPr lang="es-ES" dirty="0"/>
          </a:p>
        </p:txBody>
      </p:sp>
      <p:sp>
        <p:nvSpPr>
          <p:cNvPr id="7" name="CuadroTexto 6">
            <a:extLst>
              <a:ext uri="{FF2B5EF4-FFF2-40B4-BE49-F238E27FC236}">
                <a16:creationId xmlns:a16="http://schemas.microsoft.com/office/drawing/2014/main" id="{33CA2800-F72C-4DD7-A291-CBA5851EEF2D}"/>
              </a:ext>
            </a:extLst>
          </p:cNvPr>
          <p:cNvSpPr txBox="1"/>
          <p:nvPr/>
        </p:nvSpPr>
        <p:spPr>
          <a:xfrm>
            <a:off x="4107656" y="2441139"/>
            <a:ext cx="6100762" cy="3780266"/>
          </a:xfrm>
          <a:prstGeom prst="rect">
            <a:avLst/>
          </a:prstGeom>
          <a:noFill/>
          <a:ln>
            <a:solidFill>
              <a:srgbClr val="FF0000"/>
            </a:solidFill>
          </a:ln>
        </p:spPr>
        <p:txBody>
          <a:bodyPr wrap="square">
            <a:spAutoFit/>
          </a:bodyPr>
          <a:lstStyle/>
          <a:p>
            <a:pPr marL="285750" indent="-285750" algn="l">
              <a:lnSpc>
                <a:spcPct val="150000"/>
              </a:lnSpc>
              <a:buFont typeface="Wingdings" panose="05000000000000000000" pitchFamily="2" charset="2"/>
              <a:buChar char="q"/>
            </a:pPr>
            <a:r>
              <a:rPr lang="es-ES" sz="1800" b="0" i="0" u="none" strike="noStrike" baseline="0" dirty="0">
                <a:latin typeface="Arial" panose="020B0604020202020204" pitchFamily="34" charset="0"/>
              </a:rPr>
              <a:t>1. Gobernabilidad.</a:t>
            </a:r>
          </a:p>
          <a:p>
            <a:pPr marL="285750" indent="-285750" algn="l">
              <a:lnSpc>
                <a:spcPct val="150000"/>
              </a:lnSpc>
              <a:buFont typeface="Wingdings" panose="05000000000000000000" pitchFamily="2" charset="2"/>
              <a:buChar char="q"/>
            </a:pPr>
            <a:r>
              <a:rPr lang="es-ES" sz="1800" b="0" i="0" u="none" strike="noStrike" baseline="0" dirty="0">
                <a:latin typeface="Arial" panose="020B0604020202020204" pitchFamily="34" charset="0"/>
              </a:rPr>
              <a:t>2. Cumplimiento.</a:t>
            </a:r>
          </a:p>
          <a:p>
            <a:pPr marL="285750" indent="-285750" algn="l">
              <a:lnSpc>
                <a:spcPct val="150000"/>
              </a:lnSpc>
              <a:buFont typeface="Wingdings" panose="05000000000000000000" pitchFamily="2" charset="2"/>
              <a:buChar char="q"/>
            </a:pPr>
            <a:r>
              <a:rPr lang="es-ES" sz="1800" b="0" i="0" u="none" strike="noStrike" baseline="0" dirty="0">
                <a:latin typeface="Arial" panose="020B0604020202020204" pitchFamily="34" charset="0"/>
              </a:rPr>
              <a:t>3. Confianza.</a:t>
            </a:r>
          </a:p>
          <a:p>
            <a:pPr marL="285750" indent="-285750" algn="l">
              <a:lnSpc>
                <a:spcPct val="150000"/>
              </a:lnSpc>
              <a:buFont typeface="Wingdings" panose="05000000000000000000" pitchFamily="2" charset="2"/>
              <a:buChar char="q"/>
            </a:pPr>
            <a:r>
              <a:rPr lang="es-ES" sz="1800" b="0" i="0" u="none" strike="noStrike" baseline="0" dirty="0">
                <a:latin typeface="Arial" panose="020B0604020202020204" pitchFamily="34" charset="0"/>
              </a:rPr>
              <a:t>4. Arquitectura.</a:t>
            </a:r>
          </a:p>
          <a:p>
            <a:pPr marL="285750" indent="-285750" algn="l">
              <a:lnSpc>
                <a:spcPct val="150000"/>
              </a:lnSpc>
              <a:buFont typeface="Wingdings" panose="05000000000000000000" pitchFamily="2" charset="2"/>
              <a:buChar char="q"/>
            </a:pPr>
            <a:r>
              <a:rPr lang="es-ES" sz="1800" b="0" i="0" u="none" strike="noStrike" baseline="0" dirty="0">
                <a:latin typeface="Arial" panose="020B0604020202020204" pitchFamily="34" charset="0"/>
              </a:rPr>
              <a:t>5. Gestión de la identidad y el acceso.</a:t>
            </a:r>
          </a:p>
          <a:p>
            <a:pPr marL="285750" indent="-285750" algn="l">
              <a:lnSpc>
                <a:spcPct val="150000"/>
              </a:lnSpc>
              <a:buFont typeface="Wingdings" panose="05000000000000000000" pitchFamily="2" charset="2"/>
              <a:buChar char="q"/>
            </a:pPr>
            <a:r>
              <a:rPr lang="es-ES" sz="1800" b="0" i="0" u="none" strike="noStrike" baseline="0" dirty="0">
                <a:latin typeface="Arial" panose="020B0604020202020204" pitchFamily="34" charset="0"/>
              </a:rPr>
              <a:t>6. Aislamiento del software.</a:t>
            </a:r>
          </a:p>
          <a:p>
            <a:pPr marL="285750" indent="-285750" algn="l">
              <a:lnSpc>
                <a:spcPct val="150000"/>
              </a:lnSpc>
              <a:buFont typeface="Wingdings" panose="05000000000000000000" pitchFamily="2" charset="2"/>
              <a:buChar char="q"/>
            </a:pPr>
            <a:r>
              <a:rPr lang="es-ES" sz="1800" b="0" i="0" u="none" strike="noStrike" baseline="0" dirty="0">
                <a:latin typeface="Arial" panose="020B0604020202020204" pitchFamily="34" charset="0"/>
              </a:rPr>
              <a:t>7. Protección de datos.</a:t>
            </a:r>
          </a:p>
          <a:p>
            <a:pPr marL="285750" indent="-285750" algn="l">
              <a:lnSpc>
                <a:spcPct val="150000"/>
              </a:lnSpc>
              <a:buFont typeface="Wingdings" panose="05000000000000000000" pitchFamily="2" charset="2"/>
              <a:buChar char="q"/>
            </a:pPr>
            <a:r>
              <a:rPr lang="es-ES" sz="1800" b="0" i="0" u="none" strike="noStrike" baseline="0" dirty="0">
                <a:latin typeface="Arial" panose="020B0604020202020204" pitchFamily="34" charset="0"/>
              </a:rPr>
              <a:t>8. Disponibilidad.</a:t>
            </a:r>
          </a:p>
          <a:p>
            <a:pPr marL="285750" indent="-285750" algn="l">
              <a:lnSpc>
                <a:spcPct val="150000"/>
              </a:lnSpc>
              <a:buFont typeface="Wingdings" panose="05000000000000000000" pitchFamily="2" charset="2"/>
              <a:buChar char="q"/>
            </a:pPr>
            <a:r>
              <a:rPr lang="es-ES" sz="1800" b="0" i="0" u="none" strike="noStrike" baseline="0" dirty="0">
                <a:latin typeface="Arial" panose="020B0604020202020204" pitchFamily="34" charset="0"/>
              </a:rPr>
              <a:t>9. Respuesta a incidentes.</a:t>
            </a:r>
            <a:endParaRPr lang="es-ES" dirty="0"/>
          </a:p>
        </p:txBody>
      </p:sp>
    </p:spTree>
    <p:extLst>
      <p:ext uri="{BB962C8B-B14F-4D97-AF65-F5344CB8AC3E}">
        <p14:creationId xmlns:p14="http://schemas.microsoft.com/office/powerpoint/2010/main" val="3113975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7D0F9C7-2AE5-4157-9876-96980ED20502}"/>
              </a:ext>
            </a:extLst>
          </p:cNvPr>
          <p:cNvSpPr txBox="1"/>
          <p:nvPr/>
        </p:nvSpPr>
        <p:spPr>
          <a:xfrm>
            <a:off x="535781" y="472559"/>
            <a:ext cx="6100762" cy="369332"/>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s-ES" sz="1800" b="1" i="0" u="none" strike="noStrike" baseline="0" dirty="0">
                <a:latin typeface="Arial" panose="020B0604020202020204" pitchFamily="34" charset="0"/>
              </a:rPr>
              <a:t>Arquitectura de Referencia de Seguridad del NIST</a:t>
            </a:r>
            <a:endParaRPr lang="es-ES" dirty="0"/>
          </a:p>
        </p:txBody>
      </p:sp>
      <p:sp>
        <p:nvSpPr>
          <p:cNvPr id="5" name="CuadroTexto 4">
            <a:extLst>
              <a:ext uri="{FF2B5EF4-FFF2-40B4-BE49-F238E27FC236}">
                <a16:creationId xmlns:a16="http://schemas.microsoft.com/office/drawing/2014/main" id="{7DCCB7AF-1DD5-48BC-A7B2-81CE11B58F2C}"/>
              </a:ext>
            </a:extLst>
          </p:cNvPr>
          <p:cNvSpPr txBox="1"/>
          <p:nvPr/>
        </p:nvSpPr>
        <p:spPr>
          <a:xfrm>
            <a:off x="628650" y="1434316"/>
            <a:ext cx="10496549" cy="3139321"/>
          </a:xfrm>
          <a:prstGeom prst="rect">
            <a:avLst/>
          </a:prstGeom>
          <a:noFill/>
        </p:spPr>
        <p:txBody>
          <a:bodyPr wrap="square">
            <a:spAutoFit/>
          </a:bodyPr>
          <a:lstStyle/>
          <a:p>
            <a:pPr marL="285750" indent="-285750" algn="l">
              <a:buFont typeface="Wingdings" panose="05000000000000000000" pitchFamily="2" charset="2"/>
              <a:buChar char="q"/>
            </a:pPr>
            <a:r>
              <a:rPr lang="es-ES" sz="1800" b="0" i="0" u="none" strike="noStrike" baseline="0" dirty="0">
                <a:latin typeface="Arial" panose="020B0604020202020204" pitchFamily="34" charset="0"/>
              </a:rPr>
              <a:t>Identifica un conjunto de componentes de seguridad los cuales se pueden implementar en un ecosistema en la nube para asegurar el entorno, la operación y la migración de datos hacia la nube.</a:t>
            </a:r>
          </a:p>
          <a:p>
            <a:pPr marL="285750" indent="-285750" algn="l">
              <a:buFont typeface="Wingdings" panose="05000000000000000000" pitchFamily="2" charset="2"/>
              <a:buChar char="q"/>
            </a:pPr>
            <a:endParaRPr lang="es-ES" sz="1800" b="0" i="0" u="none" strike="noStrike" baseline="0" dirty="0">
              <a:latin typeface="Arial" panose="020B0604020202020204" pitchFamily="34" charset="0"/>
            </a:endParaRPr>
          </a:p>
          <a:p>
            <a:pPr marL="285750" indent="-285750" algn="l">
              <a:buFont typeface="Wingdings" panose="05000000000000000000" pitchFamily="2" charset="2"/>
              <a:buChar char="q"/>
            </a:pPr>
            <a:r>
              <a:rPr lang="es-ES" sz="1800" b="0" i="0" u="none" strike="noStrike" baseline="0" dirty="0">
                <a:latin typeface="Arial" panose="020B0604020202020204" pitchFamily="34" charset="0"/>
              </a:rPr>
              <a:t>Proporciona un conjunto de componentes de seguridad y responsabilidades para cada actor en la nube, según el modelo de despliegue y servicios.</a:t>
            </a:r>
          </a:p>
          <a:p>
            <a:pPr marL="285750" indent="-285750" algn="l">
              <a:buFont typeface="Wingdings" panose="05000000000000000000" pitchFamily="2" charset="2"/>
              <a:buChar char="q"/>
            </a:pPr>
            <a:endParaRPr lang="es-ES" sz="1800" b="0" i="0" u="none" strike="noStrike" baseline="0" dirty="0">
              <a:latin typeface="Arial" panose="020B0604020202020204" pitchFamily="34" charset="0"/>
            </a:endParaRPr>
          </a:p>
          <a:p>
            <a:pPr marL="285750" indent="-285750" algn="l">
              <a:buFont typeface="Wingdings" panose="05000000000000000000" pitchFamily="2" charset="2"/>
              <a:buChar char="q"/>
            </a:pPr>
            <a:r>
              <a:rPr lang="es-ES" sz="1800" b="0" i="0" u="none" strike="noStrike" baseline="0" dirty="0">
                <a:latin typeface="Arial" panose="020B0604020202020204" pitchFamily="34" charset="0"/>
              </a:rPr>
              <a:t>Define un modelo de arquitectura formal centrado en la seguridad para la NCCAR.</a:t>
            </a:r>
          </a:p>
          <a:p>
            <a:pPr algn="l"/>
            <a:endParaRPr lang="es-ES" sz="1800" b="0" i="0" u="none" strike="noStrike" baseline="0" dirty="0">
              <a:latin typeface="Arial" panose="020B0604020202020204" pitchFamily="34" charset="0"/>
            </a:endParaRPr>
          </a:p>
          <a:p>
            <a:pPr marL="285750" indent="-285750" algn="l">
              <a:buFont typeface="Wingdings" panose="05000000000000000000" pitchFamily="2" charset="2"/>
              <a:buChar char="q"/>
            </a:pPr>
            <a:r>
              <a:rPr lang="es-ES" sz="1800" b="0" i="0" u="none" strike="noStrike" baseline="0" dirty="0">
                <a:latin typeface="Arial" panose="020B0604020202020204" pitchFamily="34" charset="0"/>
              </a:rPr>
              <a:t>Proporciona diferentes enfoques para el análisis de datos.</a:t>
            </a:r>
          </a:p>
          <a:p>
            <a:pPr algn="l"/>
            <a:endParaRPr lang="es-ES" dirty="0"/>
          </a:p>
        </p:txBody>
      </p:sp>
      <p:sp>
        <p:nvSpPr>
          <p:cNvPr id="7" name="CuadroTexto 6">
            <a:extLst>
              <a:ext uri="{FF2B5EF4-FFF2-40B4-BE49-F238E27FC236}">
                <a16:creationId xmlns:a16="http://schemas.microsoft.com/office/drawing/2014/main" id="{FE161725-11EA-4F48-BF4A-1E8B553C479A}"/>
              </a:ext>
            </a:extLst>
          </p:cNvPr>
          <p:cNvSpPr txBox="1"/>
          <p:nvPr/>
        </p:nvSpPr>
        <p:spPr>
          <a:xfrm>
            <a:off x="1066801" y="4573637"/>
            <a:ext cx="6100762" cy="1200329"/>
          </a:xfrm>
          <a:prstGeom prst="rect">
            <a:avLst/>
          </a:prstGeom>
          <a:noFill/>
        </p:spPr>
        <p:txBody>
          <a:bodyPr wrap="square">
            <a:spAutoFit/>
          </a:bodyPr>
          <a:lstStyle/>
          <a:p>
            <a:pPr algn="l"/>
            <a:r>
              <a:rPr lang="es-ES" sz="1800" b="0" i="0" u="none" strike="noStrike" baseline="0" dirty="0">
                <a:latin typeface="Arial" panose="020B0604020202020204" pitchFamily="34" charset="0"/>
              </a:rPr>
              <a:t>teniendo en cuenta:</a:t>
            </a:r>
          </a:p>
          <a:p>
            <a:pPr algn="l"/>
            <a:r>
              <a:rPr lang="es-ES" sz="1800" b="0" i="0" u="none" strike="noStrike" baseline="0" dirty="0">
                <a:latin typeface="Symbol" panose="05050102010706020507" pitchFamily="18" charset="2"/>
              </a:rPr>
              <a:t>· </a:t>
            </a:r>
            <a:r>
              <a:rPr lang="es-ES" sz="1800" b="0" i="0" u="none" strike="noStrike" baseline="0" dirty="0">
                <a:latin typeface="Arial" panose="020B0604020202020204" pitchFamily="34" charset="0"/>
              </a:rPr>
              <a:t>Los modelos de servicio. (nube pública, privada, híbrida)</a:t>
            </a:r>
          </a:p>
          <a:p>
            <a:pPr algn="l"/>
            <a:r>
              <a:rPr lang="es-ES" sz="1800" b="0" i="0" u="none" strike="noStrike" baseline="0" dirty="0">
                <a:latin typeface="Symbol" panose="05050102010706020507" pitchFamily="18" charset="2"/>
              </a:rPr>
              <a:t>· </a:t>
            </a:r>
            <a:r>
              <a:rPr lang="es-ES" sz="1800" b="0" i="0" u="none" strike="noStrike" baseline="0" dirty="0">
                <a:latin typeface="Arial" panose="020B0604020202020204" pitchFamily="34" charset="0"/>
              </a:rPr>
              <a:t>Los modelos de despliegue. (IaaS, PaaS, SaaS)</a:t>
            </a:r>
          </a:p>
          <a:p>
            <a:pPr algn="l"/>
            <a:r>
              <a:rPr lang="es-ES" sz="1800" b="0" i="0" u="none" strike="noStrike" baseline="0" dirty="0">
                <a:latin typeface="Symbol" panose="05050102010706020507" pitchFamily="18" charset="2"/>
              </a:rPr>
              <a:t>· </a:t>
            </a:r>
            <a:r>
              <a:rPr lang="es-ES" sz="1800" b="0" i="0" u="none" strike="noStrike" baseline="0" dirty="0">
                <a:latin typeface="Arial" panose="020B0604020202020204" pitchFamily="34" charset="0"/>
              </a:rPr>
              <a:t>Los actores definidos.</a:t>
            </a:r>
            <a:endParaRPr lang="es-ES" dirty="0"/>
          </a:p>
        </p:txBody>
      </p:sp>
      <p:pic>
        <p:nvPicPr>
          <p:cNvPr id="19462" name="Picture 6" descr="Descarga gratuita de Instituto Nacional De Estándares Y Tecnología, Nist Special Publication 80053, Nist Marco De La Ciberseguridad Imágen de Png">
            <a:extLst>
              <a:ext uri="{FF2B5EF4-FFF2-40B4-BE49-F238E27FC236}">
                <a16:creationId xmlns:a16="http://schemas.microsoft.com/office/drawing/2014/main" id="{6EA64EEC-9467-4346-AEB9-6F59D4EDA89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63" b="90625" l="1889" r="98333">
                        <a14:foregroundMark x1="23778" y1="24063" x2="23778" y2="24063"/>
                        <a14:foregroundMark x1="24667" y1="21875" x2="24111" y2="21875"/>
                        <a14:foregroundMark x1="25000" y1="7813" x2="25000" y2="7813"/>
                        <a14:foregroundMark x1="27667" y1="5000" x2="27667" y2="5000"/>
                        <a14:foregroundMark x1="27667" y1="5000" x2="27667" y2="5000"/>
                        <a14:foregroundMark x1="46667" y1="1563" x2="46667" y2="1563"/>
                        <a14:foregroundMark x1="46667" y1="1563" x2="46667" y2="1563"/>
                        <a14:foregroundMark x1="60111" y1="82813" x2="60111" y2="82813"/>
                        <a14:foregroundMark x1="64556" y1="87500" x2="64556" y2="87500"/>
                        <a14:foregroundMark x1="67333" y1="86875" x2="67333" y2="86875"/>
                        <a14:foregroundMark x1="70556" y1="84063" x2="70556" y2="84063"/>
                        <a14:foregroundMark x1="75667" y1="88438" x2="75667" y2="88438"/>
                        <a14:foregroundMark x1="82444" y1="89063" x2="82444" y2="89063"/>
                        <a14:foregroundMark x1="84444" y1="85000" x2="84444" y2="85000"/>
                        <a14:foregroundMark x1="87889" y1="86563" x2="87889" y2="86563"/>
                        <a14:foregroundMark x1="91889" y1="86563" x2="91889" y2="86563"/>
                        <a14:foregroundMark x1="98444" y1="90625" x2="98444" y2="90625"/>
                        <a14:foregroundMark x1="1889" y1="80938" x2="1889" y2="80938"/>
                        <a14:foregroundMark x1="5111" y1="84375" x2="5111" y2="84375"/>
                        <a14:foregroundMark x1="9667" y1="87500" x2="9667" y2="87500"/>
                        <a14:foregroundMark x1="14889" y1="87500" x2="14889" y2="87500"/>
                        <a14:foregroundMark x1="17222" y1="89688" x2="17222" y2="89688"/>
                        <a14:foregroundMark x1="25556" y1="90000" x2="25556" y2="90000"/>
                        <a14:foregroundMark x1="27889" y1="89688" x2="27889" y2="89688"/>
                        <a14:foregroundMark x1="33444" y1="89063" x2="33444" y2="89063"/>
                        <a14:foregroundMark x1="36333" y1="84375" x2="36333" y2="84375"/>
                        <a14:foregroundMark x1="42333" y1="85938" x2="42333" y2="85938"/>
                        <a14:foregroundMark x1="47000" y1="86875" x2="47000" y2="86875"/>
                        <a14:foregroundMark x1="51000" y1="89063" x2="51000" y2="89063"/>
                        <a14:foregroundMark x1="17444" y1="62187" x2="17444" y2="62187"/>
                        <a14:foregroundMark x1="22667" y1="63125" x2="22667" y2="63125"/>
                        <a14:foregroundMark x1="25000" y1="61563" x2="25000" y2="61563"/>
                        <a14:foregroundMark x1="27000" y1="65625" x2="27000" y2="65625"/>
                        <a14:foregroundMark x1="27556" y1="55000" x2="27556" y2="55000"/>
                        <a14:foregroundMark x1="32556" y1="65625" x2="32556" y2="65625"/>
                        <a14:foregroundMark x1="34444" y1="66563" x2="34444" y2="66563"/>
                        <a14:foregroundMark x1="39222" y1="62187" x2="39222" y2="62187"/>
                        <a14:foregroundMark x1="43444" y1="64688" x2="43444" y2="64688"/>
                        <a14:foregroundMark x1="48333" y1="63125" x2="48333" y2="63125"/>
                        <a14:foregroundMark x1="50667" y1="65000" x2="50667" y2="65000"/>
                        <a14:foregroundMark x1="56111" y1="63750" x2="56111" y2="63750"/>
                        <a14:foregroundMark x1="59111" y1="65000" x2="59111" y2="65000"/>
                        <a14:foregroundMark x1="62000" y1="65625" x2="62000" y2="65625"/>
                        <a14:foregroundMark x1="61889" y1="56875" x2="61889" y2="56875"/>
                        <a14:foregroundMark x1="64000" y1="66250" x2="64000" y2="66250"/>
                        <a14:foregroundMark x1="67333" y1="66563" x2="67333" y2="66563"/>
                        <a14:foregroundMark x1="71778" y1="64063" x2="71778" y2="64063"/>
                        <a14:foregroundMark x1="74111" y1="66563" x2="74111" y2="66563"/>
                        <a14:foregroundMark x1="81556" y1="60938" x2="81556" y2="60938"/>
                        <a14:foregroundMark x1="85556" y1="56563" x2="85556" y2="56563"/>
                        <a14:backgroundMark x1="10333" y1="39063" x2="10333" y2="39063"/>
                        <a14:backgroundMark x1="10556" y1="37188" x2="10556" y2="37188"/>
                        <a14:backgroundMark x1="12889" y1="36563" x2="12889" y2="36563"/>
                        <a14:backgroundMark x1="17222" y1="17813" x2="17222" y2="17813"/>
                        <a14:backgroundMark x1="29667" y1="41250" x2="29667" y2="41250"/>
                        <a14:backgroundMark x1="52778" y1="50000" x2="52778" y2="50000"/>
                        <a14:backgroundMark x1="83000" y1="45938" x2="83000" y2="45938"/>
                        <a14:backgroundMark x1="20778" y1="66250" x2="20778" y2="66250"/>
                        <a14:backgroundMark x1="31111" y1="66563" x2="31111" y2="66563"/>
                        <a14:backgroundMark x1="40333" y1="66250" x2="40333" y2="66250"/>
                        <a14:backgroundMark x1="75444" y1="63750" x2="75444" y2="63750"/>
                        <a14:backgroundMark x1="75111" y1="63125" x2="75111" y2="63125"/>
                        <a14:backgroundMark x1="82444" y1="66250" x2="82444" y2="66250"/>
                        <a14:backgroundMark x1="9111" y1="90938" x2="9111" y2="90938"/>
                        <a14:backgroundMark x1="18667" y1="90625" x2="18667" y2="90625"/>
                        <a14:backgroundMark x1="23556" y1="90938" x2="23556" y2="90938"/>
                        <a14:backgroundMark x1="32000" y1="90625" x2="32000" y2="90625"/>
                        <a14:backgroundMark x1="43111" y1="91563" x2="43111" y2="91563"/>
                        <a14:backgroundMark x1="53000" y1="91563" x2="53000" y2="91563"/>
                        <a14:backgroundMark x1="63444" y1="88438" x2="63444" y2="88438"/>
                        <a14:backgroundMark x1="76000" y1="90625" x2="76000" y2="90625"/>
                        <a14:backgroundMark x1="81000" y1="90625" x2="81000" y2="90625"/>
                        <a14:backgroundMark x1="88111" y1="90625" x2="88111" y2="90625"/>
                        <a14:backgroundMark x1="93000" y1="90625" x2="93000" y2="90625"/>
                      </a14:backgroundRemoval>
                    </a14:imgEffect>
                  </a14:imgLayer>
                </a14:imgProps>
              </a:ext>
              <a:ext uri="{28A0092B-C50C-407E-A947-70E740481C1C}">
                <a14:useLocalDpi xmlns:a14="http://schemas.microsoft.com/office/drawing/2010/main" val="0"/>
              </a:ext>
            </a:extLst>
          </a:blip>
          <a:srcRect/>
          <a:stretch>
            <a:fillRect/>
          </a:stretch>
        </p:blipFill>
        <p:spPr bwMode="auto">
          <a:xfrm>
            <a:off x="8112718" y="5107943"/>
            <a:ext cx="3326646" cy="118280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767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C14DA5C-2791-48B7-B0C0-96E2F4837FF5}"/>
              </a:ext>
            </a:extLst>
          </p:cNvPr>
          <p:cNvSpPr txBox="1"/>
          <p:nvPr/>
        </p:nvSpPr>
        <p:spPr>
          <a:xfrm>
            <a:off x="3755231" y="548759"/>
            <a:ext cx="6100762" cy="369332"/>
          </a:xfrm>
          <a:prstGeom prst="rect">
            <a:avLst/>
          </a:prstGeom>
          <a:noFill/>
        </p:spPr>
        <p:txBody>
          <a:bodyPr wrap="square">
            <a:spAutoFit/>
          </a:bodyPr>
          <a:lstStyle/>
          <a:p>
            <a:r>
              <a:rPr lang="es-ES" sz="1800" b="1" i="0" u="none" strike="noStrike" baseline="0" dirty="0">
                <a:latin typeface="Arial" panose="020B0604020202020204" pitchFamily="34" charset="0"/>
              </a:rPr>
              <a:t>Modelo Formal de la NCC-SRA</a:t>
            </a:r>
            <a:endParaRPr lang="es-ES" dirty="0"/>
          </a:p>
        </p:txBody>
      </p:sp>
      <p:pic>
        <p:nvPicPr>
          <p:cNvPr id="9" name="Imagen 8">
            <a:extLst>
              <a:ext uri="{FF2B5EF4-FFF2-40B4-BE49-F238E27FC236}">
                <a16:creationId xmlns:a16="http://schemas.microsoft.com/office/drawing/2014/main" id="{A6D110BD-BD29-4F79-9EA0-85269F935827}"/>
              </a:ext>
            </a:extLst>
          </p:cNvPr>
          <p:cNvPicPr>
            <a:picLocks noChangeAspect="1"/>
          </p:cNvPicPr>
          <p:nvPr/>
        </p:nvPicPr>
        <p:blipFill rotWithShape="1">
          <a:blip r:embed="rId2"/>
          <a:srcRect l="19189" t="35843" r="34349" b="16743"/>
          <a:stretch/>
        </p:blipFill>
        <p:spPr>
          <a:xfrm>
            <a:off x="1686296" y="1164978"/>
            <a:ext cx="8645236" cy="4962690"/>
          </a:xfrm>
          <a:prstGeom prst="rect">
            <a:avLst/>
          </a:prstGeom>
          <a:ln>
            <a:noFill/>
          </a:ln>
          <a:effectLst>
            <a:softEdge rad="112500"/>
          </a:effectLst>
        </p:spPr>
      </p:pic>
    </p:spTree>
    <p:extLst>
      <p:ext uri="{BB962C8B-B14F-4D97-AF65-F5344CB8AC3E}">
        <p14:creationId xmlns:p14="http://schemas.microsoft.com/office/powerpoint/2010/main" val="247025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FEFCA66-EF60-4383-B6C7-4EB9487F6A03}"/>
              </a:ext>
            </a:extLst>
          </p:cNvPr>
          <p:cNvSpPr txBox="1"/>
          <p:nvPr/>
        </p:nvSpPr>
        <p:spPr>
          <a:xfrm>
            <a:off x="9029700" y="3428999"/>
            <a:ext cx="2790825" cy="1754326"/>
          </a:xfrm>
          <a:prstGeom prst="rect">
            <a:avLst/>
          </a:prstGeom>
          <a:noFill/>
        </p:spPr>
        <p:txBody>
          <a:bodyPr wrap="square">
            <a:spAutoFit/>
          </a:bodyPr>
          <a:lstStyle/>
          <a:p>
            <a:pPr algn="l"/>
            <a:r>
              <a:rPr lang="es-ES" dirty="0">
                <a:latin typeface="Arial" panose="020B0604020202020204" pitchFamily="34" charset="0"/>
              </a:rPr>
              <a:t>E</a:t>
            </a:r>
            <a:r>
              <a:rPr lang="es-ES" sz="1800" b="0" i="0" u="none" strike="noStrike" baseline="0" dirty="0">
                <a:latin typeface="Arial" panose="020B0604020202020204" pitchFamily="34" charset="0"/>
              </a:rPr>
              <a:t>n primer plano los componentes de la arquitectura de seguridad para cada uno de los actores ilustrados en segundo plano.</a:t>
            </a:r>
            <a:endParaRPr lang="es-ES" dirty="0"/>
          </a:p>
        </p:txBody>
      </p:sp>
      <p:pic>
        <p:nvPicPr>
          <p:cNvPr id="5" name="Imagen 4">
            <a:extLst>
              <a:ext uri="{FF2B5EF4-FFF2-40B4-BE49-F238E27FC236}">
                <a16:creationId xmlns:a16="http://schemas.microsoft.com/office/drawing/2014/main" id="{841B1111-4E55-49FD-B853-CAE5288D7FDF}"/>
              </a:ext>
            </a:extLst>
          </p:cNvPr>
          <p:cNvPicPr>
            <a:picLocks noChangeAspect="1"/>
          </p:cNvPicPr>
          <p:nvPr/>
        </p:nvPicPr>
        <p:blipFill>
          <a:blip r:embed="rId2"/>
          <a:stretch>
            <a:fillRect/>
          </a:stretch>
        </p:blipFill>
        <p:spPr>
          <a:xfrm>
            <a:off x="197812" y="189625"/>
            <a:ext cx="8460413" cy="6478749"/>
          </a:xfrm>
          <a:prstGeom prst="rect">
            <a:avLst/>
          </a:prstGeom>
          <a:ln>
            <a:noFill/>
          </a:ln>
          <a:effectLst>
            <a:softEdge rad="112500"/>
          </a:effectLst>
        </p:spPr>
      </p:pic>
      <p:sp>
        <p:nvSpPr>
          <p:cNvPr id="7" name="CuadroTexto 6">
            <a:extLst>
              <a:ext uri="{FF2B5EF4-FFF2-40B4-BE49-F238E27FC236}">
                <a16:creationId xmlns:a16="http://schemas.microsoft.com/office/drawing/2014/main" id="{0900BD00-A9A3-4401-BD8C-028567181F20}"/>
              </a:ext>
            </a:extLst>
          </p:cNvPr>
          <p:cNvSpPr txBox="1"/>
          <p:nvPr/>
        </p:nvSpPr>
        <p:spPr>
          <a:xfrm>
            <a:off x="8658225" y="1406009"/>
            <a:ext cx="3626644" cy="369332"/>
          </a:xfrm>
          <a:prstGeom prst="rect">
            <a:avLst/>
          </a:prstGeom>
          <a:noFill/>
        </p:spPr>
        <p:txBody>
          <a:bodyPr wrap="square">
            <a:spAutoFit/>
          </a:bodyPr>
          <a:lstStyle/>
          <a:p>
            <a:r>
              <a:rPr lang="es-ES" sz="1800" b="0" i="0" u="none" strike="noStrike" baseline="0" dirty="0">
                <a:latin typeface="Arial" panose="020B0604020202020204" pitchFamily="34" charset="0"/>
              </a:rPr>
              <a:t>Modelo formal de la NCC-SRA</a:t>
            </a:r>
            <a:endParaRPr lang="es-ES" dirty="0"/>
          </a:p>
        </p:txBody>
      </p:sp>
    </p:spTree>
    <p:extLst>
      <p:ext uri="{BB962C8B-B14F-4D97-AF65-F5344CB8AC3E}">
        <p14:creationId xmlns:p14="http://schemas.microsoft.com/office/powerpoint/2010/main" val="3944882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A30EC0C-2407-4775-8691-9B9E49E6855F}"/>
              </a:ext>
            </a:extLst>
          </p:cNvPr>
          <p:cNvSpPr txBox="1"/>
          <p:nvPr/>
        </p:nvSpPr>
        <p:spPr>
          <a:xfrm>
            <a:off x="723900" y="624959"/>
            <a:ext cx="5562600" cy="3693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ES" sz="1800" b="0" i="0" u="none" strike="noStrike" baseline="0" dirty="0">
                <a:latin typeface="Arial" panose="020B0604020202020204" pitchFamily="34" charset="0"/>
              </a:rPr>
              <a:t>Modelo de Seguridad Compartida de AWS</a:t>
            </a:r>
            <a:endParaRPr lang="es-ES" dirty="0"/>
          </a:p>
        </p:txBody>
      </p:sp>
      <p:pic>
        <p:nvPicPr>
          <p:cNvPr id="5" name="Imagen 4">
            <a:extLst>
              <a:ext uri="{FF2B5EF4-FFF2-40B4-BE49-F238E27FC236}">
                <a16:creationId xmlns:a16="http://schemas.microsoft.com/office/drawing/2014/main" id="{4B2FFBBC-D10A-42A3-A909-50FEBBE5FAFA}"/>
              </a:ext>
            </a:extLst>
          </p:cNvPr>
          <p:cNvPicPr>
            <a:picLocks noChangeAspect="1"/>
          </p:cNvPicPr>
          <p:nvPr/>
        </p:nvPicPr>
        <p:blipFill>
          <a:blip r:embed="rId2"/>
          <a:stretch>
            <a:fillRect/>
          </a:stretch>
        </p:blipFill>
        <p:spPr>
          <a:xfrm>
            <a:off x="723900" y="1246304"/>
            <a:ext cx="9734550" cy="5333120"/>
          </a:xfrm>
          <a:prstGeom prst="rect">
            <a:avLst/>
          </a:prstGeom>
          <a:ln>
            <a:noFill/>
          </a:ln>
          <a:effectLst>
            <a:softEdge rad="112500"/>
          </a:effectLst>
        </p:spPr>
      </p:pic>
    </p:spTree>
    <p:extLst>
      <p:ext uri="{BB962C8B-B14F-4D97-AF65-F5344CB8AC3E}">
        <p14:creationId xmlns:p14="http://schemas.microsoft.com/office/powerpoint/2010/main" val="1705683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C3CA17B-82C8-417A-B978-956BF054C1E6}"/>
              </a:ext>
            </a:extLst>
          </p:cNvPr>
          <p:cNvSpPr txBox="1"/>
          <p:nvPr/>
        </p:nvSpPr>
        <p:spPr>
          <a:xfrm>
            <a:off x="688181" y="661750"/>
            <a:ext cx="8522494" cy="1754326"/>
          </a:xfrm>
          <a:prstGeom prst="rect">
            <a:avLst/>
          </a:prstGeom>
          <a:noFill/>
          <a:ln>
            <a:solidFill>
              <a:srgbClr val="FF0000"/>
            </a:solidFill>
          </a:ln>
        </p:spPr>
        <p:txBody>
          <a:bodyPr wrap="square">
            <a:spAutoFit/>
          </a:bodyPr>
          <a:lstStyle/>
          <a:p>
            <a:pPr algn="l"/>
            <a:r>
              <a:rPr lang="es-ES" b="1" i="0" dirty="0">
                <a:effectLst/>
                <a:latin typeface="AmazonEmberBold"/>
              </a:rPr>
              <a:t>Responsabilidad de AWS</a:t>
            </a:r>
            <a:r>
              <a:rPr lang="es-ES" b="0" i="0" dirty="0">
                <a:solidFill>
                  <a:schemeClr val="accent6">
                    <a:lumMod val="40000"/>
                    <a:lumOff val="60000"/>
                  </a:schemeClr>
                </a:solidFill>
                <a:effectLst/>
                <a:latin typeface="AmazonEmberBold"/>
              </a:rPr>
              <a:t>:</a:t>
            </a:r>
          </a:p>
          <a:p>
            <a:pPr algn="l"/>
            <a:r>
              <a:rPr lang="es-ES" b="0" i="0" dirty="0">
                <a:solidFill>
                  <a:schemeClr val="accent6">
                    <a:lumMod val="40000"/>
                    <a:lumOff val="60000"/>
                  </a:schemeClr>
                </a:solidFill>
                <a:effectLst/>
                <a:latin typeface="AmazonEmberBold"/>
              </a:rPr>
              <a:t>en relación con la "seguridad de la nube": </a:t>
            </a:r>
            <a:r>
              <a:rPr lang="es-ES" b="0" i="0" dirty="0">
                <a:solidFill>
                  <a:schemeClr val="accent6">
                    <a:lumMod val="40000"/>
                    <a:lumOff val="60000"/>
                  </a:schemeClr>
                </a:solidFill>
                <a:effectLst/>
                <a:latin typeface="AmazonEmber"/>
              </a:rPr>
              <a:t>AWS es responsable de proteger la infraestructura que ejecuta todos los servicios provistos en la nube de AWS. Esta </a:t>
            </a:r>
            <a:r>
              <a:rPr lang="es-ES" b="0" i="0" u="sng" dirty="0">
                <a:effectLst/>
                <a:latin typeface="AmazonEmber"/>
              </a:rPr>
              <a:t>infraestructura está conformada por el hardware, el software, las redes y las instalaciones </a:t>
            </a:r>
            <a:r>
              <a:rPr lang="es-ES" b="0" i="0" dirty="0">
                <a:solidFill>
                  <a:schemeClr val="accent6">
                    <a:lumMod val="40000"/>
                    <a:lumOff val="60000"/>
                  </a:schemeClr>
                </a:solidFill>
                <a:effectLst/>
                <a:latin typeface="AmazonEmber"/>
              </a:rPr>
              <a:t>que ejecutan los servicios de la nube de AWS.</a:t>
            </a:r>
          </a:p>
          <a:p>
            <a:pPr algn="l"/>
            <a:r>
              <a:rPr lang="es-ES" b="0" i="0" dirty="0">
                <a:solidFill>
                  <a:schemeClr val="accent6">
                    <a:lumMod val="40000"/>
                    <a:lumOff val="60000"/>
                  </a:schemeClr>
                </a:solidFill>
                <a:effectLst/>
                <a:latin typeface="AmazonEmber"/>
              </a:rPr>
              <a:t>.</a:t>
            </a:r>
          </a:p>
        </p:txBody>
      </p:sp>
      <p:sp>
        <p:nvSpPr>
          <p:cNvPr id="5" name="CuadroTexto 4">
            <a:extLst>
              <a:ext uri="{FF2B5EF4-FFF2-40B4-BE49-F238E27FC236}">
                <a16:creationId xmlns:a16="http://schemas.microsoft.com/office/drawing/2014/main" id="{B6AF8859-BDC8-4CDF-AEEB-FE40955DAE81}"/>
              </a:ext>
            </a:extLst>
          </p:cNvPr>
          <p:cNvSpPr txBox="1"/>
          <p:nvPr/>
        </p:nvSpPr>
        <p:spPr>
          <a:xfrm>
            <a:off x="688180" y="2566750"/>
            <a:ext cx="8522493" cy="3139321"/>
          </a:xfrm>
          <a:prstGeom prst="rect">
            <a:avLst/>
          </a:prstGeom>
          <a:noFill/>
          <a:ln>
            <a:solidFill>
              <a:srgbClr val="FF0000"/>
            </a:solidFill>
          </a:ln>
        </p:spPr>
        <p:txBody>
          <a:bodyPr wrap="square">
            <a:spAutoFit/>
          </a:bodyPr>
          <a:lstStyle/>
          <a:p>
            <a:pPr algn="l"/>
            <a:r>
              <a:rPr lang="es-ES" b="1" i="0" dirty="0">
                <a:effectLst/>
                <a:latin typeface="AmazonEmberBold"/>
              </a:rPr>
              <a:t>Responsabilidad del cliente </a:t>
            </a:r>
            <a:r>
              <a:rPr lang="es-ES" b="0" i="0" dirty="0">
                <a:solidFill>
                  <a:schemeClr val="accent6">
                    <a:lumMod val="40000"/>
                    <a:lumOff val="60000"/>
                  </a:schemeClr>
                </a:solidFill>
                <a:effectLst/>
                <a:latin typeface="AmazonEmberBold"/>
              </a:rPr>
              <a:t>en relación con la "seguridad en la nube":</a:t>
            </a:r>
            <a:r>
              <a:rPr lang="es-ES" b="0" i="0" dirty="0">
                <a:solidFill>
                  <a:schemeClr val="accent6">
                    <a:lumMod val="40000"/>
                    <a:lumOff val="60000"/>
                  </a:schemeClr>
                </a:solidFill>
                <a:effectLst/>
                <a:latin typeface="AmazonEmber"/>
              </a:rPr>
              <a:t> </a:t>
            </a:r>
          </a:p>
          <a:p>
            <a:pPr algn="l"/>
            <a:r>
              <a:rPr lang="es-ES" b="0" i="0" dirty="0">
                <a:solidFill>
                  <a:schemeClr val="accent6">
                    <a:lumMod val="40000"/>
                    <a:lumOff val="60000"/>
                  </a:schemeClr>
                </a:solidFill>
                <a:effectLst/>
                <a:latin typeface="AmazonEmber"/>
              </a:rPr>
              <a:t>estará determinada por los servicios de la nube de AWS que el cliente seleccione. Esto determina el alcance del trabajo de configuración a cargo del cliente como parte de sus responsabilidades de seguridad. </a:t>
            </a:r>
          </a:p>
          <a:p>
            <a:pPr algn="l"/>
            <a:r>
              <a:rPr lang="es-ES" dirty="0">
                <a:solidFill>
                  <a:schemeClr val="accent6">
                    <a:lumMod val="40000"/>
                    <a:lumOff val="60000"/>
                  </a:schemeClr>
                </a:solidFill>
                <a:latin typeface="AmazonEmber"/>
              </a:rPr>
              <a:t>E</a:t>
            </a:r>
            <a:r>
              <a:rPr lang="es-ES" b="0" i="0" dirty="0">
                <a:solidFill>
                  <a:schemeClr val="accent6">
                    <a:lumMod val="40000"/>
                    <a:lumOff val="60000"/>
                  </a:schemeClr>
                </a:solidFill>
                <a:effectLst/>
                <a:latin typeface="AmazonEmber"/>
              </a:rPr>
              <a:t>jemplo, un servicio como Amazon </a:t>
            </a:r>
            <a:r>
              <a:rPr lang="es-ES" b="0" i="0" dirty="0" err="1">
                <a:solidFill>
                  <a:schemeClr val="accent6">
                    <a:lumMod val="40000"/>
                    <a:lumOff val="60000"/>
                  </a:schemeClr>
                </a:solidFill>
                <a:effectLst/>
                <a:latin typeface="AmazonEmber"/>
              </a:rPr>
              <a:t>Elastic</a:t>
            </a:r>
            <a:r>
              <a:rPr lang="es-ES" b="0" i="0" dirty="0">
                <a:solidFill>
                  <a:schemeClr val="accent6">
                    <a:lumMod val="40000"/>
                    <a:lumOff val="60000"/>
                  </a:schemeClr>
                </a:solidFill>
                <a:effectLst/>
                <a:latin typeface="AmazonEmber"/>
              </a:rPr>
              <a:t> Compute Cloud (Amazon EC2) se clasifica como </a:t>
            </a:r>
            <a:r>
              <a:rPr lang="es-ES" b="0" i="0" u="sng" dirty="0">
                <a:effectLst/>
                <a:latin typeface="AmazonEmber"/>
              </a:rPr>
              <a:t>Infraestructura como servicio </a:t>
            </a:r>
            <a:r>
              <a:rPr lang="es-ES" b="0" i="0" dirty="0">
                <a:solidFill>
                  <a:schemeClr val="accent6">
                    <a:lumMod val="40000"/>
                    <a:lumOff val="60000"/>
                  </a:schemeClr>
                </a:solidFill>
                <a:effectLst/>
                <a:latin typeface="AmazonEmber"/>
              </a:rPr>
              <a:t>(IaaS) y, requiere que el cliente realice las tareas de administración y configuración de seguridad necesarias. </a:t>
            </a:r>
          </a:p>
          <a:p>
            <a:pPr algn="l"/>
            <a:r>
              <a:rPr lang="es-ES" b="0" i="0" dirty="0">
                <a:solidFill>
                  <a:schemeClr val="accent6">
                    <a:lumMod val="40000"/>
                    <a:lumOff val="60000"/>
                  </a:schemeClr>
                </a:solidFill>
                <a:effectLst/>
                <a:latin typeface="AmazonEmber"/>
              </a:rPr>
              <a:t>Los clientes son responsables de la administración del sistema operativo huésped (incluidos los parches de seguridad y las actualizaciones), de cualquier utilidad o software de aplicaciones que el cliente haya instalado en las instancias y de la configuración del firewall provisto por AWS (llamado grupo de seguridad) en cada instancia. </a:t>
            </a:r>
          </a:p>
        </p:txBody>
      </p:sp>
      <p:pic>
        <p:nvPicPr>
          <p:cNvPr id="21506" name="Picture 2" descr="Descubierto criptominer integrado en Amazon AWS Community AMI - Una al Día">
            <a:extLst>
              <a:ext uri="{FF2B5EF4-FFF2-40B4-BE49-F238E27FC236}">
                <a16:creationId xmlns:a16="http://schemas.microsoft.com/office/drawing/2014/main" id="{4905E4A2-BCCC-4A2C-AF33-B0BB6074320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9376475" y="5119531"/>
            <a:ext cx="2425078" cy="16137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248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ubSub+ Event Broker: Cloud | Plataforma de transmisión y administración de  eventos">
            <a:extLst>
              <a:ext uri="{FF2B5EF4-FFF2-40B4-BE49-F238E27FC236}">
                <a16:creationId xmlns:a16="http://schemas.microsoft.com/office/drawing/2014/main" id="{39F618A9-9CCF-4836-9D21-100D691123AE}"/>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164785" y="131001"/>
            <a:ext cx="11896585" cy="659599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6298D13-005D-4E96-980B-33A88975FC60}"/>
              </a:ext>
            </a:extLst>
          </p:cNvPr>
          <p:cNvSpPr txBox="1"/>
          <p:nvPr/>
        </p:nvSpPr>
        <p:spPr>
          <a:xfrm>
            <a:off x="907869" y="601228"/>
            <a:ext cx="6100354" cy="990015"/>
          </a:xfrm>
          <a:prstGeom prst="rect">
            <a:avLst/>
          </a:prstGeom>
          <a:noFill/>
        </p:spPr>
        <p:txBody>
          <a:bodyPr wrap="square">
            <a:spAutoFit/>
          </a:bodyPr>
          <a:lstStyle/>
          <a:p>
            <a:pPr algn="ctr">
              <a:lnSpc>
                <a:spcPts val="2550"/>
              </a:lnSpc>
              <a:spcBef>
                <a:spcPts val="900"/>
              </a:spcBef>
              <a:spcAft>
                <a:spcPts val="900"/>
              </a:spcAft>
            </a:pPr>
            <a:r>
              <a:rPr lang="es-ES" sz="2800" b="1" kern="18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rPr>
              <a:t>M</a:t>
            </a:r>
          </a:p>
          <a:p>
            <a:pPr algn="ctr">
              <a:lnSpc>
                <a:spcPts val="2550"/>
              </a:lnSpc>
              <a:spcBef>
                <a:spcPts val="900"/>
              </a:spcBef>
              <a:spcAft>
                <a:spcPts val="900"/>
              </a:spcAft>
            </a:pPr>
            <a:endParaRPr lang="es-ES" sz="2800" b="1" kern="18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endParaRPr>
          </a:p>
        </p:txBody>
      </p:sp>
      <p:pic>
        <p:nvPicPr>
          <p:cNvPr id="8" name="Picture 2" descr="Servidor en la nube : ahorra dinero y salva las finanzas de tu empresa. |  Coresa IT">
            <a:extLst>
              <a:ext uri="{FF2B5EF4-FFF2-40B4-BE49-F238E27FC236}">
                <a16:creationId xmlns:a16="http://schemas.microsoft.com/office/drawing/2014/main" id="{B81A6E5C-C499-42CB-B819-A4132F16575F}"/>
              </a:ext>
            </a:extLst>
          </p:cNvPr>
          <p:cNvPicPr>
            <a:picLocks noChangeAspect="1" noChangeArrowheads="1"/>
          </p:cNvPicPr>
          <p:nvPr/>
        </p:nvPicPr>
        <p:blipFill rotWithShape="1">
          <a:blip r:embed="rId3" cstate="screen">
            <a:duotone>
              <a:prstClr val="black"/>
              <a:schemeClr val="accent4">
                <a:tint val="45000"/>
                <a:satMod val="400000"/>
              </a:schemeClr>
            </a:duotone>
            <a:extLst>
              <a:ext uri="{28A0092B-C50C-407E-A947-70E740481C1C}">
                <a14:useLocalDpi xmlns:a14="http://schemas.microsoft.com/office/drawing/2010/main" val="0"/>
              </a:ext>
            </a:extLst>
          </a:blip>
          <a:srcRect/>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9A5FB2D8-864B-4798-8345-BB7ABDA265EE}"/>
              </a:ext>
            </a:extLst>
          </p:cNvPr>
          <p:cNvSpPr txBox="1"/>
          <p:nvPr/>
        </p:nvSpPr>
        <p:spPr>
          <a:xfrm>
            <a:off x="3550920" y="3126173"/>
            <a:ext cx="9966960" cy="301715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pPr marL="0" marR="0" lvl="0" indent="0" defTabSz="914400" fontAlgn="auto">
              <a:lnSpc>
                <a:spcPct val="85000"/>
              </a:lnSpc>
              <a:spcBef>
                <a:spcPct val="0"/>
              </a:spcBef>
              <a:spcAft>
                <a:spcPts val="600"/>
              </a:spcAft>
              <a:buClrTx/>
              <a:buSzTx/>
              <a:tabLst/>
              <a:defRPr/>
            </a:pPr>
            <a:r>
              <a:rPr lang="en-US" sz="4000" b="1" dirty="0">
                <a:solidFill>
                  <a:schemeClr val="bg1">
                    <a:lumMod val="85000"/>
                  </a:schemeClr>
                </a:solidFill>
                <a:latin typeface="+mj-lt"/>
                <a:ea typeface="+mj-ea"/>
                <a:cs typeface="+mj-cs"/>
              </a:rPr>
              <a:t>CLOUD - ARQUITECTURA </a:t>
            </a:r>
            <a:endParaRPr kumimoji="0" lang="en-US" sz="4000" b="1" i="0" u="none" strike="noStrike" kern="1200" cap="none" spc="0" normalizeH="0" baseline="0" noProof="0" dirty="0">
              <a:ln>
                <a:noFill/>
              </a:ln>
              <a:solidFill>
                <a:schemeClr val="bg1">
                  <a:lumMod val="85000"/>
                </a:schemeClr>
              </a:solidFill>
              <a:effectLst/>
              <a:uLnTx/>
              <a:uFillTx/>
              <a:latin typeface="+mj-lt"/>
              <a:ea typeface="+mj-ea"/>
              <a:cs typeface="+mj-cs"/>
            </a:endParaRPr>
          </a:p>
        </p:txBody>
      </p:sp>
    </p:spTree>
    <p:extLst>
      <p:ext uri="{BB962C8B-B14F-4D97-AF65-F5344CB8AC3E}">
        <p14:creationId xmlns:p14="http://schemas.microsoft.com/office/powerpoint/2010/main" val="1332652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FC0422F-1277-43CC-B03B-1D803AEA4BA6}"/>
              </a:ext>
            </a:extLst>
          </p:cNvPr>
          <p:cNvSpPr txBox="1"/>
          <p:nvPr/>
        </p:nvSpPr>
        <p:spPr>
          <a:xfrm>
            <a:off x="3450431" y="739230"/>
            <a:ext cx="6100762" cy="46166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s-ES" sz="2400" b="1" i="0" u="none" strike="noStrike" baseline="0" dirty="0">
                <a:solidFill>
                  <a:srgbClr val="000000"/>
                </a:solidFill>
                <a:latin typeface="Arial" panose="020B0604020202020204" pitchFamily="34" charset="0"/>
              </a:rPr>
              <a:t>Los riesgos de la información en la nube</a:t>
            </a:r>
            <a:endParaRPr lang="es-ES" sz="2400" dirty="0"/>
          </a:p>
        </p:txBody>
      </p:sp>
      <p:pic>
        <p:nvPicPr>
          <p:cNvPr id="5" name="Imagen 4">
            <a:extLst>
              <a:ext uri="{FF2B5EF4-FFF2-40B4-BE49-F238E27FC236}">
                <a16:creationId xmlns:a16="http://schemas.microsoft.com/office/drawing/2014/main" id="{81C54618-B52A-4184-B02F-C67CCE3B71E2}"/>
              </a:ext>
            </a:extLst>
          </p:cNvPr>
          <p:cNvPicPr>
            <a:picLocks noChangeAspect="1"/>
          </p:cNvPicPr>
          <p:nvPr/>
        </p:nvPicPr>
        <p:blipFill rotWithShape="1">
          <a:blip r:embed="rId2"/>
          <a:srcRect l="10937" t="24306" r="30001" b="12361"/>
          <a:stretch/>
        </p:blipFill>
        <p:spPr>
          <a:xfrm>
            <a:off x="2343150" y="1364217"/>
            <a:ext cx="8515350" cy="5136244"/>
          </a:xfrm>
          <a:prstGeom prst="rect">
            <a:avLst/>
          </a:prstGeom>
          <a:ln>
            <a:noFill/>
          </a:ln>
          <a:effectLst>
            <a:softEdge rad="112500"/>
          </a:effectLst>
        </p:spPr>
      </p:pic>
    </p:spTree>
    <p:extLst>
      <p:ext uri="{BB962C8B-B14F-4D97-AF65-F5344CB8AC3E}">
        <p14:creationId xmlns:p14="http://schemas.microsoft.com/office/powerpoint/2010/main" val="1670107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C7A1E41-D56A-4725-97B3-737D54A2EBD5}"/>
              </a:ext>
            </a:extLst>
          </p:cNvPr>
          <p:cNvPicPr>
            <a:picLocks noChangeAspect="1"/>
          </p:cNvPicPr>
          <p:nvPr/>
        </p:nvPicPr>
        <p:blipFill rotWithShape="1">
          <a:blip r:embed="rId2"/>
          <a:srcRect l="11641" t="25000" r="43203" b="22917"/>
          <a:stretch/>
        </p:blipFill>
        <p:spPr>
          <a:xfrm>
            <a:off x="797833" y="401217"/>
            <a:ext cx="6898367" cy="4475584"/>
          </a:xfrm>
          <a:prstGeom prst="rect">
            <a:avLst/>
          </a:prstGeom>
          <a:ln>
            <a:noFill/>
          </a:ln>
          <a:effectLst>
            <a:softEdge rad="112500"/>
          </a:effectLst>
        </p:spPr>
      </p:pic>
      <p:pic>
        <p:nvPicPr>
          <p:cNvPr id="5" name="Imagen 4">
            <a:extLst>
              <a:ext uri="{FF2B5EF4-FFF2-40B4-BE49-F238E27FC236}">
                <a16:creationId xmlns:a16="http://schemas.microsoft.com/office/drawing/2014/main" id="{049F9A4C-440F-470E-9CB6-A49C03BD648B}"/>
              </a:ext>
            </a:extLst>
          </p:cNvPr>
          <p:cNvPicPr>
            <a:picLocks noChangeAspect="1"/>
          </p:cNvPicPr>
          <p:nvPr/>
        </p:nvPicPr>
        <p:blipFill>
          <a:blip r:embed="rId3"/>
          <a:stretch>
            <a:fillRect/>
          </a:stretch>
        </p:blipFill>
        <p:spPr>
          <a:xfrm>
            <a:off x="3935539" y="5176406"/>
            <a:ext cx="849507" cy="327923"/>
          </a:xfrm>
          <a:prstGeom prst="rect">
            <a:avLst/>
          </a:prstGeom>
        </p:spPr>
      </p:pic>
      <p:pic>
        <p:nvPicPr>
          <p:cNvPr id="7" name="Imagen 6">
            <a:extLst>
              <a:ext uri="{FF2B5EF4-FFF2-40B4-BE49-F238E27FC236}">
                <a16:creationId xmlns:a16="http://schemas.microsoft.com/office/drawing/2014/main" id="{873DDA6D-31F4-4287-9CCE-62DEE9C36C25}"/>
              </a:ext>
            </a:extLst>
          </p:cNvPr>
          <p:cNvPicPr>
            <a:picLocks noChangeAspect="1"/>
          </p:cNvPicPr>
          <p:nvPr/>
        </p:nvPicPr>
        <p:blipFill>
          <a:blip r:embed="rId4"/>
          <a:stretch>
            <a:fillRect/>
          </a:stretch>
        </p:blipFill>
        <p:spPr>
          <a:xfrm>
            <a:off x="4916001" y="5149461"/>
            <a:ext cx="1227066" cy="826113"/>
          </a:xfrm>
          <a:prstGeom prst="rect">
            <a:avLst/>
          </a:prstGeom>
        </p:spPr>
      </p:pic>
      <p:pic>
        <p:nvPicPr>
          <p:cNvPr id="9" name="Imagen 8">
            <a:extLst>
              <a:ext uri="{FF2B5EF4-FFF2-40B4-BE49-F238E27FC236}">
                <a16:creationId xmlns:a16="http://schemas.microsoft.com/office/drawing/2014/main" id="{26D72B87-C2B3-4805-A9A1-CB120EE944B7}"/>
              </a:ext>
            </a:extLst>
          </p:cNvPr>
          <p:cNvPicPr>
            <a:picLocks noChangeAspect="1"/>
          </p:cNvPicPr>
          <p:nvPr/>
        </p:nvPicPr>
        <p:blipFill>
          <a:blip r:embed="rId5"/>
          <a:stretch>
            <a:fillRect/>
          </a:stretch>
        </p:blipFill>
        <p:spPr>
          <a:xfrm>
            <a:off x="6327550" y="5159395"/>
            <a:ext cx="1368650" cy="674764"/>
          </a:xfrm>
          <a:prstGeom prst="rect">
            <a:avLst/>
          </a:prstGeom>
        </p:spPr>
      </p:pic>
      <p:pic>
        <p:nvPicPr>
          <p:cNvPr id="11" name="Imagen 10">
            <a:extLst>
              <a:ext uri="{FF2B5EF4-FFF2-40B4-BE49-F238E27FC236}">
                <a16:creationId xmlns:a16="http://schemas.microsoft.com/office/drawing/2014/main" id="{AFE0E549-BAF2-4825-9FD5-62750B40ED12}"/>
              </a:ext>
            </a:extLst>
          </p:cNvPr>
          <p:cNvPicPr>
            <a:picLocks noChangeAspect="1"/>
          </p:cNvPicPr>
          <p:nvPr/>
        </p:nvPicPr>
        <p:blipFill>
          <a:blip r:embed="rId6"/>
          <a:stretch>
            <a:fillRect/>
          </a:stretch>
        </p:blipFill>
        <p:spPr>
          <a:xfrm>
            <a:off x="2723440" y="5651279"/>
            <a:ext cx="1533832" cy="365760"/>
          </a:xfrm>
          <a:prstGeom prst="rect">
            <a:avLst/>
          </a:prstGeom>
        </p:spPr>
      </p:pic>
      <p:pic>
        <p:nvPicPr>
          <p:cNvPr id="13" name="Imagen 12">
            <a:extLst>
              <a:ext uri="{FF2B5EF4-FFF2-40B4-BE49-F238E27FC236}">
                <a16:creationId xmlns:a16="http://schemas.microsoft.com/office/drawing/2014/main" id="{22A6F32E-362C-4C37-90E8-D763633494EA}"/>
              </a:ext>
            </a:extLst>
          </p:cNvPr>
          <p:cNvPicPr>
            <a:picLocks noChangeAspect="1"/>
          </p:cNvPicPr>
          <p:nvPr/>
        </p:nvPicPr>
        <p:blipFill>
          <a:blip r:embed="rId7"/>
          <a:stretch>
            <a:fillRect/>
          </a:stretch>
        </p:blipFill>
        <p:spPr>
          <a:xfrm>
            <a:off x="2430620" y="5179298"/>
            <a:ext cx="1321455" cy="422516"/>
          </a:xfrm>
          <a:prstGeom prst="rect">
            <a:avLst/>
          </a:prstGeom>
        </p:spPr>
        <p:style>
          <a:lnRef idx="2">
            <a:schemeClr val="accent2"/>
          </a:lnRef>
          <a:fillRef idx="1">
            <a:schemeClr val="lt1"/>
          </a:fillRef>
          <a:effectRef idx="0">
            <a:schemeClr val="accent2"/>
          </a:effectRef>
          <a:fontRef idx="minor">
            <a:schemeClr val="dk1"/>
          </a:fontRef>
        </p:style>
      </p:pic>
      <p:pic>
        <p:nvPicPr>
          <p:cNvPr id="15" name="Imagen 14">
            <a:extLst>
              <a:ext uri="{FF2B5EF4-FFF2-40B4-BE49-F238E27FC236}">
                <a16:creationId xmlns:a16="http://schemas.microsoft.com/office/drawing/2014/main" id="{8635063F-7D67-48CB-9F28-D2FA5DF0F7CC}"/>
              </a:ext>
            </a:extLst>
          </p:cNvPr>
          <p:cNvPicPr>
            <a:picLocks noChangeAspect="1"/>
          </p:cNvPicPr>
          <p:nvPr/>
        </p:nvPicPr>
        <p:blipFill>
          <a:blip r:embed="rId8"/>
          <a:stretch>
            <a:fillRect/>
          </a:stretch>
        </p:blipFill>
        <p:spPr>
          <a:xfrm>
            <a:off x="906399" y="5180711"/>
            <a:ext cx="542741" cy="554946"/>
          </a:xfrm>
          <a:prstGeom prst="rect">
            <a:avLst/>
          </a:prstGeom>
        </p:spPr>
      </p:pic>
      <p:pic>
        <p:nvPicPr>
          <p:cNvPr id="17" name="Imagen 16">
            <a:extLst>
              <a:ext uri="{FF2B5EF4-FFF2-40B4-BE49-F238E27FC236}">
                <a16:creationId xmlns:a16="http://schemas.microsoft.com/office/drawing/2014/main" id="{4E492A64-CF18-437E-AF05-8FD9C36D601E}"/>
              </a:ext>
            </a:extLst>
          </p:cNvPr>
          <p:cNvPicPr>
            <a:picLocks noChangeAspect="1"/>
          </p:cNvPicPr>
          <p:nvPr/>
        </p:nvPicPr>
        <p:blipFill>
          <a:blip r:embed="rId9"/>
          <a:stretch>
            <a:fillRect/>
          </a:stretch>
        </p:blipFill>
        <p:spPr>
          <a:xfrm>
            <a:off x="1633623" y="5176406"/>
            <a:ext cx="613533" cy="611702"/>
          </a:xfrm>
          <a:prstGeom prst="rect">
            <a:avLst/>
          </a:prstGeom>
        </p:spPr>
      </p:pic>
      <p:pic>
        <p:nvPicPr>
          <p:cNvPr id="19" name="Imagen 18">
            <a:extLst>
              <a:ext uri="{FF2B5EF4-FFF2-40B4-BE49-F238E27FC236}">
                <a16:creationId xmlns:a16="http://schemas.microsoft.com/office/drawing/2014/main" id="{4A189B62-EFF5-4573-8152-21E19FB86361}"/>
              </a:ext>
            </a:extLst>
          </p:cNvPr>
          <p:cNvPicPr>
            <a:picLocks noChangeAspect="1"/>
          </p:cNvPicPr>
          <p:nvPr/>
        </p:nvPicPr>
        <p:blipFill>
          <a:blip r:embed="rId10"/>
          <a:stretch>
            <a:fillRect/>
          </a:stretch>
        </p:blipFill>
        <p:spPr>
          <a:xfrm>
            <a:off x="8237843" y="2797623"/>
            <a:ext cx="1840599" cy="586477"/>
          </a:xfrm>
          <a:prstGeom prst="rect">
            <a:avLst/>
          </a:prstGeom>
        </p:spPr>
      </p:pic>
      <p:sp>
        <p:nvSpPr>
          <p:cNvPr id="21" name="CuadroTexto 20">
            <a:extLst>
              <a:ext uri="{FF2B5EF4-FFF2-40B4-BE49-F238E27FC236}">
                <a16:creationId xmlns:a16="http://schemas.microsoft.com/office/drawing/2014/main" id="{D80A4554-9976-4D91-A746-928EA4B3FA41}"/>
              </a:ext>
            </a:extLst>
          </p:cNvPr>
          <p:cNvSpPr txBox="1"/>
          <p:nvPr/>
        </p:nvSpPr>
        <p:spPr>
          <a:xfrm>
            <a:off x="8127258" y="1734040"/>
            <a:ext cx="206177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s-ES" sz="1800" b="0" i="0" u="none" strike="noStrike" baseline="0" dirty="0">
                <a:solidFill>
                  <a:srgbClr val="000000"/>
                </a:solidFill>
                <a:latin typeface="Arial" panose="020B0604020202020204" pitchFamily="34" charset="0"/>
              </a:rPr>
              <a:t>Tipos de Servicios</a:t>
            </a:r>
          </a:p>
          <a:p>
            <a:r>
              <a:rPr lang="es-ES" sz="1800" b="0" i="0" u="none" strike="noStrike" baseline="0" dirty="0">
                <a:solidFill>
                  <a:srgbClr val="000000"/>
                </a:solidFill>
                <a:latin typeface="Arial" panose="020B0604020202020204" pitchFamily="34" charset="0"/>
              </a:rPr>
              <a:t>Quién controla</a:t>
            </a:r>
            <a:endParaRPr lang="es-ES" dirty="0"/>
          </a:p>
        </p:txBody>
      </p:sp>
    </p:spTree>
    <p:extLst>
      <p:ext uri="{BB962C8B-B14F-4D97-AF65-F5344CB8AC3E}">
        <p14:creationId xmlns:p14="http://schemas.microsoft.com/office/powerpoint/2010/main" val="2963282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242E221-AED9-4513-A940-D19B4C6295EE}"/>
              </a:ext>
            </a:extLst>
          </p:cNvPr>
          <p:cNvSpPr txBox="1"/>
          <p:nvPr/>
        </p:nvSpPr>
        <p:spPr>
          <a:xfrm>
            <a:off x="2583851" y="283031"/>
            <a:ext cx="4208835" cy="64633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ES" sz="3600" b="0" i="0" u="none" strike="noStrike" baseline="0" dirty="0">
                <a:solidFill>
                  <a:srgbClr val="000000"/>
                </a:solidFill>
                <a:latin typeface="Arial" panose="020B0604020202020204" pitchFamily="34" charset="0"/>
              </a:rPr>
              <a:t>Riesgos en la nube</a:t>
            </a:r>
            <a:endParaRPr lang="es-ES" sz="3600" dirty="0"/>
          </a:p>
        </p:txBody>
      </p:sp>
      <p:grpSp>
        <p:nvGrpSpPr>
          <p:cNvPr id="7" name="Grupo 6">
            <a:extLst>
              <a:ext uri="{FF2B5EF4-FFF2-40B4-BE49-F238E27FC236}">
                <a16:creationId xmlns:a16="http://schemas.microsoft.com/office/drawing/2014/main" id="{37576AFD-ACAC-4171-AD4E-9F92AAD414C4}"/>
              </a:ext>
            </a:extLst>
          </p:cNvPr>
          <p:cNvGrpSpPr/>
          <p:nvPr/>
        </p:nvGrpSpPr>
        <p:grpSpPr>
          <a:xfrm>
            <a:off x="1076324" y="1228724"/>
            <a:ext cx="7940531" cy="5172076"/>
            <a:chOff x="1038224" y="1171574"/>
            <a:chExt cx="7940531" cy="5172076"/>
          </a:xfrm>
        </p:grpSpPr>
        <p:pic>
          <p:nvPicPr>
            <p:cNvPr id="3" name="Imagen 2">
              <a:extLst>
                <a:ext uri="{FF2B5EF4-FFF2-40B4-BE49-F238E27FC236}">
                  <a16:creationId xmlns:a16="http://schemas.microsoft.com/office/drawing/2014/main" id="{2E1CDB3B-62DC-4A82-9811-60BB353DA919}"/>
                </a:ext>
              </a:extLst>
            </p:cNvPr>
            <p:cNvPicPr>
              <a:picLocks noChangeAspect="1"/>
            </p:cNvPicPr>
            <p:nvPr/>
          </p:nvPicPr>
          <p:blipFill rotWithShape="1">
            <a:blip r:embed="rId2"/>
            <a:srcRect l="11953" t="22639" r="30234" b="10417"/>
            <a:stretch/>
          </p:blipFill>
          <p:spPr>
            <a:xfrm>
              <a:off x="1038224" y="1171574"/>
              <a:ext cx="7940531" cy="5172076"/>
            </a:xfrm>
            <a:prstGeom prst="rect">
              <a:avLst/>
            </a:prstGeom>
            <a:ln>
              <a:noFill/>
            </a:ln>
            <a:effectLst>
              <a:softEdge rad="112500"/>
            </a:effectLst>
          </p:spPr>
        </p:pic>
        <p:pic>
          <p:nvPicPr>
            <p:cNvPr id="7170" name="Picture 2" descr="riesgos-nube">
              <a:extLst>
                <a:ext uri="{FF2B5EF4-FFF2-40B4-BE49-F238E27FC236}">
                  <a16:creationId xmlns:a16="http://schemas.microsoft.com/office/drawing/2014/main" id="{B5391BD7-F434-4C12-BF2F-AF931544D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549" y="2781299"/>
              <a:ext cx="2851575" cy="17430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613A0EEF-A1F7-41F9-996E-ABDD27E03C9F}"/>
                </a:ext>
              </a:extLst>
            </p:cNvPr>
            <p:cNvSpPr/>
            <p:nvPr/>
          </p:nvSpPr>
          <p:spPr>
            <a:xfrm>
              <a:off x="6490124" y="3238500"/>
              <a:ext cx="2488631" cy="2162175"/>
            </a:xfrm>
            <a:prstGeom prst="rect">
              <a:avLst/>
            </a:prstGeom>
            <a:solidFill>
              <a:schemeClr val="accent1">
                <a:alpha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831244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9A2AE99-91B4-4880-9E62-3ED808D2B3F4}"/>
              </a:ext>
            </a:extLst>
          </p:cNvPr>
          <p:cNvSpPr txBox="1"/>
          <p:nvPr/>
        </p:nvSpPr>
        <p:spPr>
          <a:xfrm>
            <a:off x="7860985" y="1891443"/>
            <a:ext cx="4063538" cy="279397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171450" indent="-171450" algn="l">
              <a:lnSpc>
                <a:spcPct val="150000"/>
              </a:lnSpc>
              <a:buFont typeface="Wingdings" panose="05000000000000000000" pitchFamily="2" charset="2"/>
              <a:buChar char="q"/>
            </a:pPr>
            <a:endParaRPr lang="es-ES" sz="2400" b="0" i="0" u="none" strike="noStrike" baseline="0" dirty="0">
              <a:solidFill>
                <a:srgbClr val="000000"/>
              </a:solidFill>
              <a:latin typeface="Wingdings" panose="05000000000000000000" pitchFamily="2" charset="2"/>
            </a:endParaRPr>
          </a:p>
          <a:p>
            <a:pPr marL="285750" indent="-285750">
              <a:lnSpc>
                <a:spcPct val="150000"/>
              </a:lnSpc>
              <a:buFont typeface="Wingdings" panose="05000000000000000000" pitchFamily="2" charset="2"/>
              <a:buChar char="q"/>
            </a:pPr>
            <a:r>
              <a:rPr lang="es-ES" sz="2400" b="0" i="0" u="none" strike="noStrike" baseline="0" dirty="0">
                <a:solidFill>
                  <a:srgbClr val="000000"/>
                </a:solidFill>
                <a:latin typeface="Wingdings" panose="05000000000000000000" pitchFamily="2" charset="2"/>
              </a:rPr>
              <a:t></a:t>
            </a:r>
            <a:r>
              <a:rPr lang="es-ES" sz="2400" b="0" i="0" u="none" strike="noStrike" baseline="0" dirty="0">
                <a:solidFill>
                  <a:srgbClr val="000000"/>
                </a:solidFill>
                <a:latin typeface="Arial" panose="020B0604020202020204" pitchFamily="34" charset="0"/>
              </a:rPr>
              <a:t>Riesgos Organizativos</a:t>
            </a:r>
          </a:p>
          <a:p>
            <a:pPr marL="285750" indent="-285750">
              <a:lnSpc>
                <a:spcPct val="150000"/>
              </a:lnSpc>
              <a:buFont typeface="Wingdings" panose="05000000000000000000" pitchFamily="2" charset="2"/>
              <a:buChar char="q"/>
            </a:pPr>
            <a:r>
              <a:rPr lang="es-ES" sz="2400" b="0" i="0" u="none" strike="noStrike" baseline="0" dirty="0">
                <a:solidFill>
                  <a:srgbClr val="000000"/>
                </a:solidFill>
                <a:latin typeface="Wingdings" panose="05000000000000000000" pitchFamily="2" charset="2"/>
              </a:rPr>
              <a:t></a:t>
            </a:r>
            <a:r>
              <a:rPr lang="es-ES" sz="2400" b="0" i="0" u="none" strike="noStrike" baseline="0" dirty="0">
                <a:solidFill>
                  <a:srgbClr val="000000"/>
                </a:solidFill>
                <a:latin typeface="Arial" panose="020B0604020202020204" pitchFamily="34" charset="0"/>
              </a:rPr>
              <a:t>Riesgos Técnicos</a:t>
            </a:r>
          </a:p>
          <a:p>
            <a:pPr marL="285750" indent="-285750">
              <a:lnSpc>
                <a:spcPct val="150000"/>
              </a:lnSpc>
              <a:buFont typeface="Wingdings" panose="05000000000000000000" pitchFamily="2" charset="2"/>
              <a:buChar char="q"/>
            </a:pPr>
            <a:r>
              <a:rPr lang="es-ES" sz="2400" b="0" i="0" u="none" strike="noStrike" baseline="0" dirty="0">
                <a:solidFill>
                  <a:srgbClr val="000000"/>
                </a:solidFill>
                <a:latin typeface="Wingdings" panose="05000000000000000000" pitchFamily="2" charset="2"/>
              </a:rPr>
              <a:t></a:t>
            </a:r>
            <a:r>
              <a:rPr lang="es-ES" sz="2400" b="0" i="0" u="none" strike="noStrike" baseline="0" dirty="0">
                <a:solidFill>
                  <a:srgbClr val="000000"/>
                </a:solidFill>
                <a:latin typeface="Arial" panose="020B0604020202020204" pitchFamily="34" charset="0"/>
              </a:rPr>
              <a:t>Riesgos Legales</a:t>
            </a:r>
          </a:p>
          <a:p>
            <a:pPr marL="285750" indent="-285750">
              <a:lnSpc>
                <a:spcPct val="150000"/>
              </a:lnSpc>
              <a:buFont typeface="Wingdings" panose="05000000000000000000" pitchFamily="2" charset="2"/>
              <a:buChar char="q"/>
            </a:pPr>
            <a:r>
              <a:rPr lang="es-ES" sz="2400" b="0" i="0" u="none" strike="noStrike" baseline="0" dirty="0">
                <a:solidFill>
                  <a:srgbClr val="000000"/>
                </a:solidFill>
                <a:latin typeface="Wingdings" panose="05000000000000000000" pitchFamily="2" charset="2"/>
              </a:rPr>
              <a:t></a:t>
            </a:r>
            <a:r>
              <a:rPr lang="es-ES" sz="2400" b="0" i="0" u="none" strike="noStrike" baseline="0" dirty="0">
                <a:solidFill>
                  <a:srgbClr val="000000"/>
                </a:solidFill>
                <a:latin typeface="Arial" panose="020B0604020202020204" pitchFamily="34" charset="0"/>
              </a:rPr>
              <a:t>Riesgos No específicos</a:t>
            </a:r>
          </a:p>
        </p:txBody>
      </p:sp>
      <p:pic>
        <p:nvPicPr>
          <p:cNvPr id="3" name="Imagen 2">
            <a:extLst>
              <a:ext uri="{FF2B5EF4-FFF2-40B4-BE49-F238E27FC236}">
                <a16:creationId xmlns:a16="http://schemas.microsoft.com/office/drawing/2014/main" id="{3F1D2740-F9FA-49B4-BB1F-41EC8031DF35}"/>
              </a:ext>
            </a:extLst>
          </p:cNvPr>
          <p:cNvPicPr>
            <a:picLocks noChangeAspect="1"/>
          </p:cNvPicPr>
          <p:nvPr/>
        </p:nvPicPr>
        <p:blipFill>
          <a:blip r:embed="rId2">
            <a:alphaModFix amt="70000"/>
          </a:blip>
          <a:stretch>
            <a:fillRect/>
          </a:stretch>
        </p:blipFill>
        <p:spPr>
          <a:xfrm>
            <a:off x="885793" y="1812100"/>
            <a:ext cx="6890446" cy="4969291"/>
          </a:xfrm>
          <a:prstGeom prst="rect">
            <a:avLst/>
          </a:prstGeom>
          <a:ln>
            <a:noFill/>
          </a:ln>
          <a:effectLst>
            <a:softEdge rad="112500"/>
          </a:effectLst>
        </p:spPr>
      </p:pic>
      <p:pic>
        <p:nvPicPr>
          <p:cNvPr id="6146" name="Picture 2" descr="Riesgos y amenazas en Cloud Computing - DragonJAR">
            <a:extLst>
              <a:ext uri="{FF2B5EF4-FFF2-40B4-BE49-F238E27FC236}">
                <a16:creationId xmlns:a16="http://schemas.microsoft.com/office/drawing/2014/main" id="{1251E457-A692-431C-89C6-940DDA71B0A6}"/>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0" y="0"/>
            <a:ext cx="4762500" cy="31813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39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DC2DF7-8444-47F1-9F47-CAE5C59491E1}"/>
              </a:ext>
            </a:extLst>
          </p:cNvPr>
          <p:cNvSpPr txBox="1"/>
          <p:nvPr/>
        </p:nvSpPr>
        <p:spPr>
          <a:xfrm>
            <a:off x="154782" y="359152"/>
            <a:ext cx="5645943" cy="3293209"/>
          </a:xfrm>
          <a:prstGeom prst="rect">
            <a:avLst/>
          </a:prstGeom>
          <a:noFill/>
        </p:spPr>
        <p:txBody>
          <a:bodyPr wrap="square">
            <a:spAutoFit/>
          </a:bodyPr>
          <a:lstStyle/>
          <a:p>
            <a:r>
              <a:rPr lang="es-ES" sz="2800" b="0" i="0" u="none" strike="noStrike" baseline="0" dirty="0">
                <a:solidFill>
                  <a:srgbClr val="000000"/>
                </a:solidFill>
                <a:latin typeface="Arial" panose="020B0604020202020204" pitchFamily="34" charset="0"/>
              </a:rPr>
              <a:t>Pérdida de Gobernanza</a:t>
            </a:r>
          </a:p>
          <a:p>
            <a:r>
              <a:rPr lang="es-ES" sz="1800" b="0" i="0" u="none" strike="noStrike" baseline="0" dirty="0">
                <a:solidFill>
                  <a:srgbClr val="000000"/>
                </a:solidFill>
                <a:latin typeface="Arial" panose="020B0604020202020204" pitchFamily="34" charset="0"/>
              </a:rPr>
              <a:t>El cliente necesariamente cede al proveedor el control de una serie de cuestiones que pueden influir en la seguridad de sus datos e infraestructura. Al mismo tiempo pueden existir deficiencias en los acuerdos de nivel de servicio (SLA).</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cs typeface="Arial" panose="020B0604020202020204" pitchFamily="34" charset="0"/>
              </a:rPr>
              <a:t>Responsabilidades poco claras en los contratos</a:t>
            </a:r>
          </a:p>
          <a:p>
            <a:r>
              <a:rPr lang="es-ES" sz="1800" b="0" i="0" u="none" strike="noStrike" baseline="0" dirty="0">
                <a:solidFill>
                  <a:srgbClr val="000000"/>
                </a:solidFill>
                <a:latin typeface="Arial" panose="020B0604020202020204" pitchFamily="34" charset="0"/>
                <a:cs typeface="Arial" panose="020B0604020202020204" pitchFamily="34" charset="0"/>
              </a:rPr>
              <a:t>Prestaciones no contempladas en los SLA</a:t>
            </a:r>
          </a:p>
          <a:p>
            <a:r>
              <a:rPr lang="es-ES" sz="1800" b="0" i="0" u="none" strike="noStrike" baseline="0" dirty="0">
                <a:solidFill>
                  <a:srgbClr val="000000"/>
                </a:solidFill>
                <a:latin typeface="Arial" panose="020B0604020202020204" pitchFamily="34" charset="0"/>
                <a:cs typeface="Arial" panose="020B0604020202020204" pitchFamily="34" charset="0"/>
              </a:rPr>
              <a:t>Subcontrataciones del Proveedor</a:t>
            </a:r>
          </a:p>
          <a:p>
            <a:r>
              <a:rPr lang="es-ES" sz="1800" b="0" i="0" u="none" strike="noStrike" baseline="0" dirty="0">
                <a:solidFill>
                  <a:srgbClr val="000000"/>
                </a:solidFill>
                <a:latin typeface="Arial" panose="020B0604020202020204" pitchFamily="34" charset="0"/>
                <a:cs typeface="Arial" panose="020B0604020202020204" pitchFamily="34" charset="0"/>
              </a:rPr>
              <a:t>Fallos en la cadena de suministro</a:t>
            </a:r>
          </a:p>
        </p:txBody>
      </p:sp>
      <p:sp>
        <p:nvSpPr>
          <p:cNvPr id="5" name="CuadroTexto 4">
            <a:extLst>
              <a:ext uri="{FF2B5EF4-FFF2-40B4-BE49-F238E27FC236}">
                <a16:creationId xmlns:a16="http://schemas.microsoft.com/office/drawing/2014/main" id="{D6D02A1D-3162-4665-AD8E-1050D8907955}"/>
              </a:ext>
            </a:extLst>
          </p:cNvPr>
          <p:cNvSpPr txBox="1"/>
          <p:nvPr/>
        </p:nvSpPr>
        <p:spPr>
          <a:xfrm>
            <a:off x="154782" y="3670340"/>
            <a:ext cx="5522118" cy="738664"/>
          </a:xfrm>
          <a:prstGeom prst="rect">
            <a:avLst/>
          </a:prstGeom>
          <a:noFill/>
        </p:spPr>
        <p:txBody>
          <a:bodyPr wrap="square">
            <a:spAutoFit/>
          </a:bodyPr>
          <a:lstStyle/>
          <a:p>
            <a:r>
              <a:rPr lang="es-ES" sz="2400" b="1" i="0" u="none" strike="noStrike" baseline="0" dirty="0">
                <a:solidFill>
                  <a:srgbClr val="000000"/>
                </a:solidFill>
                <a:latin typeface="Arial" panose="020B0604020202020204" pitchFamily="34" charset="0"/>
              </a:rPr>
              <a:t>L</a:t>
            </a:r>
            <a:r>
              <a:rPr lang="es-ES" sz="1800" b="1" i="0" u="none" strike="noStrike" baseline="0" dirty="0">
                <a:solidFill>
                  <a:srgbClr val="000000"/>
                </a:solidFill>
                <a:latin typeface="Arial" panose="020B0604020202020204" pitchFamily="34" charset="0"/>
              </a:rPr>
              <a:t>os clientes son responsables de la seguridad de integridad de sus datos, incluso en la nube.</a:t>
            </a:r>
            <a:endParaRPr lang="es-ES" dirty="0"/>
          </a:p>
        </p:txBody>
      </p:sp>
      <p:sp>
        <p:nvSpPr>
          <p:cNvPr id="9" name="CuadroTexto 8">
            <a:extLst>
              <a:ext uri="{FF2B5EF4-FFF2-40B4-BE49-F238E27FC236}">
                <a16:creationId xmlns:a16="http://schemas.microsoft.com/office/drawing/2014/main" id="{C3807EA8-44D1-4A4B-B5C3-6AAF837437BD}"/>
              </a:ext>
            </a:extLst>
          </p:cNvPr>
          <p:cNvSpPr txBox="1"/>
          <p:nvPr/>
        </p:nvSpPr>
        <p:spPr>
          <a:xfrm>
            <a:off x="5664994" y="1712417"/>
            <a:ext cx="6236493" cy="3016210"/>
          </a:xfrm>
          <a:prstGeom prst="rect">
            <a:avLst/>
          </a:prstGeom>
          <a:noFill/>
        </p:spPr>
        <p:txBody>
          <a:bodyPr wrap="square">
            <a:spAutoFit/>
          </a:bodyPr>
          <a:lstStyle/>
          <a:p>
            <a:r>
              <a:rPr lang="es-ES" sz="2800" dirty="0">
                <a:solidFill>
                  <a:srgbClr val="000000"/>
                </a:solidFill>
                <a:latin typeface="Arial" panose="020B0604020202020204" pitchFamily="34" charset="0"/>
              </a:rPr>
              <a:t>Vinculación</a:t>
            </a:r>
          </a:p>
          <a:p>
            <a:r>
              <a:rPr lang="es-ES" sz="1800" b="0" i="0" u="none" strike="noStrike" baseline="0" dirty="0">
                <a:solidFill>
                  <a:srgbClr val="000000"/>
                </a:solidFill>
                <a:latin typeface="Arial" panose="020B0604020202020204" pitchFamily="34" charset="0"/>
              </a:rPr>
              <a:t>Si no se garantiza la portabilidad del servicio la migración de datos o de tecnologías de un proveedor a otro puede traer serios problemas.</a:t>
            </a:r>
          </a:p>
          <a:p>
            <a:endParaRPr lang="es-ES" sz="1800" b="0" i="0" u="none" strike="noStrike" baseline="0" dirty="0">
              <a:solidFill>
                <a:srgbClr val="000000"/>
              </a:solidFill>
              <a:latin typeface="Arial" panose="020B0604020202020204" pitchFamily="34" charset="0"/>
            </a:endParaRPr>
          </a:p>
          <a:p>
            <a:r>
              <a:rPr lang="es-ES" dirty="0">
                <a:solidFill>
                  <a:srgbClr val="000000"/>
                </a:solidFill>
                <a:latin typeface="Arial" panose="020B0604020202020204" pitchFamily="34" charset="0"/>
              </a:rPr>
              <a:t>Necesidad de migración programada de un proveedor a   otro.</a:t>
            </a:r>
          </a:p>
          <a:p>
            <a:r>
              <a:rPr lang="es-ES" dirty="0">
                <a:solidFill>
                  <a:srgbClr val="000000"/>
                </a:solidFill>
                <a:latin typeface="Arial" panose="020B0604020202020204" pitchFamily="34" charset="0"/>
              </a:rPr>
              <a:t>Quiebra del proveedor.</a:t>
            </a:r>
          </a:p>
          <a:p>
            <a:r>
              <a:rPr lang="es-ES" dirty="0">
                <a:solidFill>
                  <a:srgbClr val="000000"/>
                </a:solidFill>
                <a:latin typeface="Arial" panose="020B0604020202020204" pitchFamily="34" charset="0"/>
              </a:rPr>
              <a:t>Crisis de confianza con el proveedor.</a:t>
            </a:r>
          </a:p>
          <a:p>
            <a:r>
              <a:rPr lang="es-ES" dirty="0">
                <a:solidFill>
                  <a:srgbClr val="000000"/>
                </a:solidFill>
                <a:latin typeface="Arial" panose="020B0604020202020204" pitchFamily="34" charset="0"/>
              </a:rPr>
              <a:t>Portabilidad o Interfaces deficientes.</a:t>
            </a:r>
          </a:p>
        </p:txBody>
      </p:sp>
      <p:sp>
        <p:nvSpPr>
          <p:cNvPr id="11" name="CuadroTexto 10">
            <a:extLst>
              <a:ext uri="{FF2B5EF4-FFF2-40B4-BE49-F238E27FC236}">
                <a16:creationId xmlns:a16="http://schemas.microsoft.com/office/drawing/2014/main" id="{BE56D177-F94E-4617-BFCB-305C514F591B}"/>
              </a:ext>
            </a:extLst>
          </p:cNvPr>
          <p:cNvSpPr txBox="1"/>
          <p:nvPr/>
        </p:nvSpPr>
        <p:spPr>
          <a:xfrm>
            <a:off x="5800725" y="4913828"/>
            <a:ext cx="6100762" cy="923330"/>
          </a:xfrm>
          <a:prstGeom prst="rect">
            <a:avLst/>
          </a:prstGeom>
          <a:noFill/>
        </p:spPr>
        <p:txBody>
          <a:bodyPr wrap="square">
            <a:spAutoFit/>
          </a:bodyPr>
          <a:lstStyle/>
          <a:p>
            <a:r>
              <a:rPr lang="es-ES" b="1" dirty="0">
                <a:solidFill>
                  <a:srgbClr val="000000"/>
                </a:solidFill>
                <a:latin typeface="Arial" panose="020B0604020202020204" pitchFamily="34" charset="0"/>
              </a:rPr>
              <a:t>Antes de incorporar nuestros datos en la nube aseguremos que podremos sacarlos toda vez que los necesitemos.</a:t>
            </a:r>
          </a:p>
        </p:txBody>
      </p:sp>
      <p:pic>
        <p:nvPicPr>
          <p:cNvPr id="17" name="Imagen 16">
            <a:extLst>
              <a:ext uri="{FF2B5EF4-FFF2-40B4-BE49-F238E27FC236}">
                <a16:creationId xmlns:a16="http://schemas.microsoft.com/office/drawing/2014/main" id="{1FEF7240-05A1-4BE9-A121-3A458130543E}"/>
              </a:ext>
            </a:extLst>
          </p:cNvPr>
          <p:cNvPicPr>
            <a:picLocks noChangeAspect="1"/>
          </p:cNvPicPr>
          <p:nvPr/>
        </p:nvPicPr>
        <p:blipFill>
          <a:blip r:embed="rId2"/>
          <a:stretch>
            <a:fillRect/>
          </a:stretch>
        </p:blipFill>
        <p:spPr>
          <a:xfrm>
            <a:off x="298286" y="4525997"/>
            <a:ext cx="660728" cy="775663"/>
          </a:xfrm>
          <a:prstGeom prst="rect">
            <a:avLst/>
          </a:prstGeom>
        </p:spPr>
      </p:pic>
      <p:sp>
        <p:nvSpPr>
          <p:cNvPr id="19" name="CuadroTexto 18">
            <a:extLst>
              <a:ext uri="{FF2B5EF4-FFF2-40B4-BE49-F238E27FC236}">
                <a16:creationId xmlns:a16="http://schemas.microsoft.com/office/drawing/2014/main" id="{0EB07FF3-8F2E-4DD9-9050-A7F088FA7FF1}"/>
              </a:ext>
            </a:extLst>
          </p:cNvPr>
          <p:cNvSpPr txBox="1"/>
          <p:nvPr/>
        </p:nvSpPr>
        <p:spPr>
          <a:xfrm>
            <a:off x="959014" y="4655329"/>
            <a:ext cx="3298661"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MUY ALTA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MUY ALTO</a:t>
            </a:r>
            <a:endParaRPr lang="es-ES" dirty="0"/>
          </a:p>
        </p:txBody>
      </p:sp>
      <p:sp>
        <p:nvSpPr>
          <p:cNvPr id="20" name="CuadroTexto 19">
            <a:extLst>
              <a:ext uri="{FF2B5EF4-FFF2-40B4-BE49-F238E27FC236}">
                <a16:creationId xmlns:a16="http://schemas.microsoft.com/office/drawing/2014/main" id="{D80AB5B9-05D5-41C7-B094-D53F5C8200DC}"/>
              </a:ext>
            </a:extLst>
          </p:cNvPr>
          <p:cNvSpPr txBox="1"/>
          <p:nvPr/>
        </p:nvSpPr>
        <p:spPr>
          <a:xfrm>
            <a:off x="6566228" y="6016913"/>
            <a:ext cx="2636044"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ALTA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MEDIO</a:t>
            </a:r>
            <a:endParaRPr lang="es-ES" dirty="0"/>
          </a:p>
        </p:txBody>
      </p:sp>
      <p:pic>
        <p:nvPicPr>
          <p:cNvPr id="21" name="Imagen 20">
            <a:extLst>
              <a:ext uri="{FF2B5EF4-FFF2-40B4-BE49-F238E27FC236}">
                <a16:creationId xmlns:a16="http://schemas.microsoft.com/office/drawing/2014/main" id="{3ED83DE2-37CD-49FF-8C93-BE98E45C76B9}"/>
              </a:ext>
            </a:extLst>
          </p:cNvPr>
          <p:cNvPicPr>
            <a:picLocks noChangeAspect="1"/>
          </p:cNvPicPr>
          <p:nvPr/>
        </p:nvPicPr>
        <p:blipFill>
          <a:blip r:embed="rId2"/>
          <a:stretch>
            <a:fillRect/>
          </a:stretch>
        </p:blipFill>
        <p:spPr>
          <a:xfrm>
            <a:off x="5905500" y="5887581"/>
            <a:ext cx="660728" cy="775663"/>
          </a:xfrm>
          <a:prstGeom prst="rect">
            <a:avLst/>
          </a:prstGeom>
        </p:spPr>
      </p:pic>
      <p:pic>
        <p:nvPicPr>
          <p:cNvPr id="22530" name="Picture 2" descr="Amenazas de los servicios cloud">
            <a:extLst>
              <a:ext uri="{FF2B5EF4-FFF2-40B4-BE49-F238E27FC236}">
                <a16:creationId xmlns:a16="http://schemas.microsoft.com/office/drawing/2014/main" id="{477ADE2D-D04B-4A8A-81A4-31C5D7FFE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6095" y="-98749"/>
            <a:ext cx="3019102" cy="1746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2" name="Picture 4" descr="Gobernanza: La nueva forma de gobernar.">
            <a:extLst>
              <a:ext uri="{FF2B5EF4-FFF2-40B4-BE49-F238E27FC236}">
                <a16:creationId xmlns:a16="http://schemas.microsoft.com/office/drawing/2014/main" id="{662F86C7-CC8B-4532-BA6F-C49A82D48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6900" y="-116728"/>
            <a:ext cx="3162172" cy="17787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240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07640AFA-CE73-4022-BE52-3553D4ED3DBB}"/>
              </a:ext>
            </a:extLst>
          </p:cNvPr>
          <p:cNvSpPr txBox="1"/>
          <p:nvPr/>
        </p:nvSpPr>
        <p:spPr>
          <a:xfrm>
            <a:off x="421482" y="581472"/>
            <a:ext cx="5779294" cy="3016210"/>
          </a:xfrm>
          <a:prstGeom prst="rect">
            <a:avLst/>
          </a:prstGeom>
          <a:noFill/>
        </p:spPr>
        <p:txBody>
          <a:bodyPr wrap="square">
            <a:spAutoFit/>
          </a:bodyPr>
          <a:lstStyle/>
          <a:p>
            <a:r>
              <a:rPr lang="es-ES" sz="2800" b="0" i="0" u="none" strike="noStrike" baseline="0" dirty="0">
                <a:solidFill>
                  <a:srgbClr val="000000"/>
                </a:solidFill>
                <a:latin typeface="Arial" panose="020B0604020202020204" pitchFamily="34" charset="0"/>
              </a:rPr>
              <a:t>Cumplimiento</a:t>
            </a:r>
          </a:p>
          <a:p>
            <a:r>
              <a:rPr lang="es-ES" sz="1800" b="0" i="0" u="none" strike="noStrike" baseline="0" dirty="0">
                <a:solidFill>
                  <a:srgbClr val="000000"/>
                </a:solidFill>
                <a:latin typeface="Arial" panose="020B0604020202020204" pitchFamily="34" charset="0"/>
              </a:rPr>
              <a:t>Se deben alcanzar los requisitos legales y normativos, se debe garantizar la posibilidad de efectuar una auditoría de los servicios brindados por el proveedor.</a:t>
            </a:r>
          </a:p>
          <a:p>
            <a:endParaRPr lang="es-ES" sz="1800" b="0" i="0" u="none" strike="noStrike" baseline="0" dirty="0">
              <a:solidFill>
                <a:srgbClr val="000000"/>
              </a:solidFill>
              <a:latin typeface="Arial" panose="020B0604020202020204" pitchFamily="34" charset="0"/>
            </a:endParaRPr>
          </a:p>
          <a:p>
            <a:r>
              <a:rPr lang="es-ES" dirty="0">
                <a:solidFill>
                  <a:srgbClr val="000000"/>
                </a:solidFill>
                <a:latin typeface="Arial" panose="020B0604020202020204" pitchFamily="34" charset="0"/>
              </a:rPr>
              <a:t>Poca transparencia en los contratos y subcontratos relacionados.</a:t>
            </a:r>
          </a:p>
          <a:p>
            <a:r>
              <a:rPr lang="es-ES" dirty="0">
                <a:solidFill>
                  <a:srgbClr val="000000"/>
                </a:solidFill>
                <a:latin typeface="Arial" panose="020B0604020202020204" pitchFamily="34" charset="0"/>
              </a:rPr>
              <a:t>Auditoría no disponible para clientes.</a:t>
            </a:r>
          </a:p>
          <a:p>
            <a:r>
              <a:rPr lang="es-ES" dirty="0">
                <a:solidFill>
                  <a:srgbClr val="000000"/>
                </a:solidFill>
                <a:latin typeface="Arial" panose="020B0604020202020204" pitchFamily="34" charset="0"/>
              </a:rPr>
              <a:t>Falta de cumplimiento del proveedor que afecte </a:t>
            </a:r>
            <a:endParaRPr lang="es-ES" sz="1800" b="0" i="0" u="none" strike="noStrike" baseline="0" dirty="0">
              <a:solidFill>
                <a:srgbClr val="000000"/>
              </a:solidFill>
              <a:latin typeface="Wingdings" panose="05000000000000000000" pitchFamily="2" charset="2"/>
            </a:endParaRPr>
          </a:p>
          <a:p>
            <a:r>
              <a:rPr lang="es-ES" sz="1800" b="0" i="0" u="none" strike="noStrike" baseline="0" dirty="0">
                <a:solidFill>
                  <a:srgbClr val="000000"/>
                </a:solidFill>
                <a:latin typeface="Arial" panose="020B0604020202020204" pitchFamily="34" charset="0"/>
              </a:rPr>
              <a:t>certificaciones del cliente. </a:t>
            </a:r>
            <a:endParaRPr lang="es-ES" dirty="0"/>
          </a:p>
        </p:txBody>
      </p:sp>
      <p:sp>
        <p:nvSpPr>
          <p:cNvPr id="9" name="CuadroTexto 8">
            <a:extLst>
              <a:ext uri="{FF2B5EF4-FFF2-40B4-BE49-F238E27FC236}">
                <a16:creationId xmlns:a16="http://schemas.microsoft.com/office/drawing/2014/main" id="{3E9CD4A9-7A2D-4421-B852-076EAB6C9288}"/>
              </a:ext>
            </a:extLst>
          </p:cNvPr>
          <p:cNvSpPr txBox="1"/>
          <p:nvPr/>
        </p:nvSpPr>
        <p:spPr>
          <a:xfrm>
            <a:off x="421481" y="3783568"/>
            <a:ext cx="6100762" cy="738664"/>
          </a:xfrm>
          <a:prstGeom prst="rect">
            <a:avLst/>
          </a:prstGeom>
          <a:noFill/>
        </p:spPr>
        <p:txBody>
          <a:bodyPr wrap="square">
            <a:spAutoFit/>
          </a:bodyPr>
          <a:lstStyle/>
          <a:p>
            <a:r>
              <a:rPr lang="es-ES" sz="2400" b="1" i="0" u="none" strike="noStrike" baseline="0" dirty="0">
                <a:solidFill>
                  <a:srgbClr val="000000"/>
                </a:solidFill>
                <a:latin typeface="Arial" panose="020B0604020202020204" pitchFamily="34" charset="0"/>
              </a:rPr>
              <a:t>L</a:t>
            </a:r>
            <a:r>
              <a:rPr lang="es-ES" sz="1800" b="1" i="0" u="none" strike="noStrike" baseline="0" dirty="0">
                <a:solidFill>
                  <a:srgbClr val="000000"/>
                </a:solidFill>
                <a:latin typeface="Arial" panose="020B0604020202020204" pitchFamily="34" charset="0"/>
              </a:rPr>
              <a:t>os contratos deben ser revisados por todas las áreas intervinientes.</a:t>
            </a:r>
            <a:endParaRPr lang="es-ES" dirty="0"/>
          </a:p>
        </p:txBody>
      </p:sp>
      <p:sp>
        <p:nvSpPr>
          <p:cNvPr id="11" name="CuadroTexto 10">
            <a:extLst>
              <a:ext uri="{FF2B5EF4-FFF2-40B4-BE49-F238E27FC236}">
                <a16:creationId xmlns:a16="http://schemas.microsoft.com/office/drawing/2014/main" id="{01974033-6418-4252-B305-FFB596EFDEA5}"/>
              </a:ext>
            </a:extLst>
          </p:cNvPr>
          <p:cNvSpPr txBox="1"/>
          <p:nvPr/>
        </p:nvSpPr>
        <p:spPr>
          <a:xfrm>
            <a:off x="1202531" y="4837450"/>
            <a:ext cx="2959894"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MUY ALTA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ALTO</a:t>
            </a:r>
            <a:endParaRPr lang="es-ES" dirty="0"/>
          </a:p>
        </p:txBody>
      </p:sp>
      <p:pic>
        <p:nvPicPr>
          <p:cNvPr id="13" name="Imagen 12">
            <a:extLst>
              <a:ext uri="{FF2B5EF4-FFF2-40B4-BE49-F238E27FC236}">
                <a16:creationId xmlns:a16="http://schemas.microsoft.com/office/drawing/2014/main" id="{F921B62A-F34B-45BF-8749-DFD5432ED6D7}"/>
              </a:ext>
            </a:extLst>
          </p:cNvPr>
          <p:cNvPicPr>
            <a:picLocks noChangeAspect="1"/>
          </p:cNvPicPr>
          <p:nvPr/>
        </p:nvPicPr>
        <p:blipFill>
          <a:blip r:embed="rId2"/>
          <a:stretch>
            <a:fillRect/>
          </a:stretch>
        </p:blipFill>
        <p:spPr>
          <a:xfrm>
            <a:off x="541803" y="4708118"/>
            <a:ext cx="660728" cy="775663"/>
          </a:xfrm>
          <a:prstGeom prst="rect">
            <a:avLst/>
          </a:prstGeom>
        </p:spPr>
      </p:pic>
      <p:sp>
        <p:nvSpPr>
          <p:cNvPr id="15" name="CuadroTexto 14">
            <a:extLst>
              <a:ext uri="{FF2B5EF4-FFF2-40B4-BE49-F238E27FC236}">
                <a16:creationId xmlns:a16="http://schemas.microsoft.com/office/drawing/2014/main" id="{804E8A85-6AD3-4297-BD8D-B48F43C0F32A}"/>
              </a:ext>
            </a:extLst>
          </p:cNvPr>
          <p:cNvSpPr txBox="1"/>
          <p:nvPr/>
        </p:nvSpPr>
        <p:spPr>
          <a:xfrm>
            <a:off x="6091238" y="1753463"/>
            <a:ext cx="6100762" cy="2462213"/>
          </a:xfrm>
          <a:prstGeom prst="rect">
            <a:avLst/>
          </a:prstGeom>
          <a:noFill/>
        </p:spPr>
        <p:txBody>
          <a:bodyPr wrap="square">
            <a:spAutoFit/>
          </a:bodyPr>
          <a:lstStyle/>
          <a:p>
            <a:r>
              <a:rPr lang="es-ES" sz="2800" b="0" i="0" u="none" strike="noStrike" baseline="0" dirty="0">
                <a:solidFill>
                  <a:srgbClr val="000000"/>
                </a:solidFill>
                <a:latin typeface="Arial" panose="020B0604020202020204" pitchFamily="34" charset="0"/>
              </a:rPr>
              <a:t>Agotamiento de recursos</a:t>
            </a:r>
          </a:p>
          <a:p>
            <a:r>
              <a:rPr lang="es-ES" sz="1800" b="0" i="0" u="none" strike="noStrike" baseline="0" dirty="0">
                <a:solidFill>
                  <a:srgbClr val="000000"/>
                </a:solidFill>
                <a:latin typeface="Arial" panose="020B0604020202020204" pitchFamily="34" charset="0"/>
              </a:rPr>
              <a:t>Los servicios en la nube son otorgados bajo demanda, el aprovisionamiento de recursos debe ser el adecuado.</a:t>
            </a:r>
          </a:p>
          <a:p>
            <a:r>
              <a:rPr lang="es-ES" dirty="0">
                <a:solidFill>
                  <a:srgbClr val="000000"/>
                </a:solidFill>
                <a:latin typeface="Arial" panose="020B0604020202020204" pitchFamily="34" charset="0"/>
              </a:rPr>
              <a:t>Sobredimensionamiento de la infraestructura &gt; Pérdidas económicas</a:t>
            </a:r>
          </a:p>
          <a:p>
            <a:r>
              <a:rPr lang="es-ES" dirty="0">
                <a:solidFill>
                  <a:srgbClr val="000000"/>
                </a:solidFill>
                <a:latin typeface="Arial" panose="020B0604020202020204" pitchFamily="34" charset="0"/>
              </a:rPr>
              <a:t></a:t>
            </a:r>
            <a:r>
              <a:rPr lang="es-ES" dirty="0" err="1">
                <a:solidFill>
                  <a:srgbClr val="000000"/>
                </a:solidFill>
                <a:latin typeface="Arial" panose="020B0604020202020204" pitchFamily="34" charset="0"/>
              </a:rPr>
              <a:t>Subdimensionamiento</a:t>
            </a:r>
            <a:r>
              <a:rPr lang="es-ES" dirty="0">
                <a:solidFill>
                  <a:srgbClr val="000000"/>
                </a:solidFill>
                <a:latin typeface="Arial" panose="020B0604020202020204" pitchFamily="34" charset="0"/>
              </a:rPr>
              <a:t> de la infraestructura &gt; Servicio no disponible</a:t>
            </a:r>
          </a:p>
          <a:p>
            <a:r>
              <a:rPr lang="es-ES" dirty="0">
                <a:solidFill>
                  <a:srgbClr val="000000"/>
                </a:solidFill>
                <a:latin typeface="Arial" panose="020B0604020202020204" pitchFamily="34" charset="0"/>
              </a:rPr>
              <a:t>Daños de imagen / Imposibilidad de operar</a:t>
            </a:r>
          </a:p>
        </p:txBody>
      </p:sp>
      <p:sp>
        <p:nvSpPr>
          <p:cNvPr id="17" name="CuadroTexto 16">
            <a:extLst>
              <a:ext uri="{FF2B5EF4-FFF2-40B4-BE49-F238E27FC236}">
                <a16:creationId xmlns:a16="http://schemas.microsoft.com/office/drawing/2014/main" id="{ADC0C15A-2997-41ED-BC05-CC3C61258084}"/>
              </a:ext>
            </a:extLst>
          </p:cNvPr>
          <p:cNvSpPr txBox="1"/>
          <p:nvPr/>
        </p:nvSpPr>
        <p:spPr>
          <a:xfrm>
            <a:off x="6091238" y="4522232"/>
            <a:ext cx="6110286" cy="738664"/>
          </a:xfrm>
          <a:prstGeom prst="rect">
            <a:avLst/>
          </a:prstGeom>
          <a:noFill/>
        </p:spPr>
        <p:txBody>
          <a:bodyPr wrap="square">
            <a:spAutoFit/>
          </a:bodyPr>
          <a:lstStyle/>
          <a:p>
            <a:r>
              <a:rPr lang="es-ES" sz="2400" b="1" i="0" u="none" strike="noStrike" baseline="0" dirty="0">
                <a:solidFill>
                  <a:srgbClr val="000000"/>
                </a:solidFill>
                <a:latin typeface="Arial" panose="020B0604020202020204" pitchFamily="34" charset="0"/>
              </a:rPr>
              <a:t>E</a:t>
            </a:r>
            <a:r>
              <a:rPr lang="es-ES" sz="1800" b="1" i="0" u="none" strike="noStrike" baseline="0" dirty="0">
                <a:solidFill>
                  <a:srgbClr val="000000"/>
                </a:solidFill>
                <a:latin typeface="Arial" panose="020B0604020202020204" pitchFamily="34" charset="0"/>
              </a:rPr>
              <a:t>l aprovisionamiento debe estar bien dimensionado y deben existir cláusulas de ajuste a demanda.</a:t>
            </a:r>
            <a:endParaRPr lang="es-ES" dirty="0"/>
          </a:p>
        </p:txBody>
      </p:sp>
      <p:sp>
        <p:nvSpPr>
          <p:cNvPr id="21" name="CuadroTexto 20">
            <a:extLst>
              <a:ext uri="{FF2B5EF4-FFF2-40B4-BE49-F238E27FC236}">
                <a16:creationId xmlns:a16="http://schemas.microsoft.com/office/drawing/2014/main" id="{C3BA9EDF-12CD-47A1-99A6-B9E17061B6C2}"/>
              </a:ext>
            </a:extLst>
          </p:cNvPr>
          <p:cNvSpPr txBox="1"/>
          <p:nvPr/>
        </p:nvSpPr>
        <p:spPr>
          <a:xfrm>
            <a:off x="6861504" y="5516999"/>
            <a:ext cx="2643189"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BAJA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MUY ALTO</a:t>
            </a:r>
            <a:endParaRPr lang="es-ES" dirty="0"/>
          </a:p>
        </p:txBody>
      </p:sp>
      <p:pic>
        <p:nvPicPr>
          <p:cNvPr id="22" name="Imagen 21">
            <a:extLst>
              <a:ext uri="{FF2B5EF4-FFF2-40B4-BE49-F238E27FC236}">
                <a16:creationId xmlns:a16="http://schemas.microsoft.com/office/drawing/2014/main" id="{8F1E5E73-F656-4186-8ACB-AA85BA5287EA}"/>
              </a:ext>
            </a:extLst>
          </p:cNvPr>
          <p:cNvPicPr>
            <a:picLocks noChangeAspect="1"/>
          </p:cNvPicPr>
          <p:nvPr/>
        </p:nvPicPr>
        <p:blipFill>
          <a:blip r:embed="rId2"/>
          <a:stretch>
            <a:fillRect/>
          </a:stretch>
        </p:blipFill>
        <p:spPr>
          <a:xfrm>
            <a:off x="6200776" y="5387667"/>
            <a:ext cx="660728" cy="775663"/>
          </a:xfrm>
          <a:prstGeom prst="rect">
            <a:avLst/>
          </a:prstGeom>
        </p:spPr>
      </p:pic>
      <p:pic>
        <p:nvPicPr>
          <p:cNvPr id="23554" name="Picture 2" descr="EL AGOTAMIENTO DE LOS RECURSOS | ¡Hay que actuar ya!">
            <a:extLst>
              <a:ext uri="{FF2B5EF4-FFF2-40B4-BE49-F238E27FC236}">
                <a16:creationId xmlns:a16="http://schemas.microsoft.com/office/drawing/2014/main" id="{A95EFA1A-2A3E-4C86-9488-AB648E880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4693" y="-103387"/>
            <a:ext cx="1770197" cy="18568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646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E626BC4-6568-4E8F-B0B5-9C8BD1B9B56C}"/>
              </a:ext>
            </a:extLst>
          </p:cNvPr>
          <p:cNvSpPr txBox="1"/>
          <p:nvPr/>
        </p:nvSpPr>
        <p:spPr>
          <a:xfrm>
            <a:off x="202406" y="278071"/>
            <a:ext cx="5893594" cy="3662541"/>
          </a:xfrm>
          <a:prstGeom prst="rect">
            <a:avLst/>
          </a:prstGeom>
          <a:noFill/>
        </p:spPr>
        <p:txBody>
          <a:bodyPr wrap="square">
            <a:spAutoFit/>
          </a:bodyPr>
          <a:lstStyle/>
          <a:p>
            <a:r>
              <a:rPr lang="es-ES" sz="2800" b="0" i="0" u="none" strike="noStrike" baseline="0" dirty="0">
                <a:solidFill>
                  <a:srgbClr val="000000"/>
                </a:solidFill>
                <a:latin typeface="Arial" panose="020B0604020202020204" pitchFamily="34" charset="0"/>
              </a:rPr>
              <a:t>Fallos de aislamiento</a:t>
            </a:r>
          </a:p>
          <a:p>
            <a:r>
              <a:rPr lang="es-ES" sz="1800" b="0" i="0" u="none" strike="noStrike" baseline="0" dirty="0">
                <a:solidFill>
                  <a:srgbClr val="000000"/>
                </a:solidFill>
                <a:latin typeface="Arial" panose="020B0604020202020204" pitchFamily="34" charset="0"/>
              </a:rPr>
              <a:t>Asociados principalmente a redes públicas donde los recursos son compartidos por múltiples usuarios de diferentes organizaciones.</a:t>
            </a:r>
          </a:p>
          <a:p>
            <a:r>
              <a:rPr lang="es-ES" dirty="0">
                <a:solidFill>
                  <a:srgbClr val="000000"/>
                </a:solidFill>
                <a:latin typeface="Arial" panose="020B0604020202020204" pitchFamily="34" charset="0"/>
              </a:rPr>
              <a:t>Errores en mecanismos de aislamiento lógico</a:t>
            </a:r>
          </a:p>
          <a:p>
            <a:r>
              <a:rPr lang="es-ES" dirty="0">
                <a:solidFill>
                  <a:srgbClr val="000000"/>
                </a:solidFill>
                <a:latin typeface="Arial" panose="020B0604020202020204" pitchFamily="34" charset="0"/>
              </a:rPr>
              <a:t>Falta de protección de datos (encriptación)</a:t>
            </a:r>
          </a:p>
          <a:p>
            <a:r>
              <a:rPr lang="es-ES" dirty="0">
                <a:solidFill>
                  <a:srgbClr val="000000"/>
                </a:solidFill>
                <a:latin typeface="Arial" panose="020B0604020202020204" pitchFamily="34" charset="0"/>
              </a:rPr>
              <a:t>Errores en mecanismos de autenticación</a:t>
            </a:r>
          </a:p>
          <a:p>
            <a:endParaRPr lang="es-ES" dirty="0">
              <a:solidFill>
                <a:srgbClr val="000000"/>
              </a:solidFill>
              <a:latin typeface="Arial" panose="020B0604020202020204" pitchFamily="34" charset="0"/>
            </a:endParaRPr>
          </a:p>
          <a:p>
            <a:r>
              <a:rPr lang="es-ES" sz="2400" b="1" i="0" u="none" strike="noStrike" baseline="0" dirty="0">
                <a:solidFill>
                  <a:srgbClr val="000000"/>
                </a:solidFill>
                <a:latin typeface="Arial" panose="020B0604020202020204" pitchFamily="34" charset="0"/>
              </a:rPr>
              <a:t>E</a:t>
            </a:r>
            <a:r>
              <a:rPr lang="es-ES" sz="1800" b="1" i="0" u="none" strike="noStrike" baseline="0" dirty="0">
                <a:solidFill>
                  <a:srgbClr val="000000"/>
                </a:solidFill>
                <a:latin typeface="Arial" panose="020B0604020202020204" pitchFamily="34" charset="0"/>
              </a:rPr>
              <a:t>l impacto de aislamientos deficientes puede derivar en la pérdida o modificación de todos los datos.</a:t>
            </a:r>
            <a:endParaRPr lang="es-ES" sz="1800" b="0" i="0" u="none" strike="noStrike" baseline="0" dirty="0">
              <a:solidFill>
                <a:srgbClr val="000000"/>
              </a:solidFill>
              <a:latin typeface="Arial" panose="020B0604020202020204" pitchFamily="34" charset="0"/>
            </a:endParaRPr>
          </a:p>
          <a:p>
            <a:endParaRPr lang="es-ES" dirty="0">
              <a:solidFill>
                <a:srgbClr val="000000"/>
              </a:solidFill>
              <a:latin typeface="Arial" panose="020B0604020202020204" pitchFamily="34" charset="0"/>
            </a:endParaRPr>
          </a:p>
        </p:txBody>
      </p:sp>
      <p:sp>
        <p:nvSpPr>
          <p:cNvPr id="7" name="CuadroTexto 6">
            <a:extLst>
              <a:ext uri="{FF2B5EF4-FFF2-40B4-BE49-F238E27FC236}">
                <a16:creationId xmlns:a16="http://schemas.microsoft.com/office/drawing/2014/main" id="{3B2C7C82-EE93-457C-BC0E-706599F07A3A}"/>
              </a:ext>
            </a:extLst>
          </p:cNvPr>
          <p:cNvSpPr txBox="1"/>
          <p:nvPr/>
        </p:nvSpPr>
        <p:spPr>
          <a:xfrm>
            <a:off x="863134" y="3784104"/>
            <a:ext cx="2921794"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ALTA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MUY ALTO</a:t>
            </a:r>
            <a:endParaRPr lang="es-ES" sz="1800" b="0" i="0" u="none" strike="noStrike" baseline="0" dirty="0">
              <a:solidFill>
                <a:srgbClr val="000000"/>
              </a:solidFill>
              <a:latin typeface="Aharoni" panose="02010803020104030203" pitchFamily="2" charset="-79"/>
            </a:endParaRPr>
          </a:p>
        </p:txBody>
      </p:sp>
      <p:pic>
        <p:nvPicPr>
          <p:cNvPr id="8" name="Imagen 7">
            <a:extLst>
              <a:ext uri="{FF2B5EF4-FFF2-40B4-BE49-F238E27FC236}">
                <a16:creationId xmlns:a16="http://schemas.microsoft.com/office/drawing/2014/main" id="{A9ABAFCE-E46A-4DFD-80D0-5A735D57EB58}"/>
              </a:ext>
            </a:extLst>
          </p:cNvPr>
          <p:cNvPicPr>
            <a:picLocks noChangeAspect="1"/>
          </p:cNvPicPr>
          <p:nvPr/>
        </p:nvPicPr>
        <p:blipFill>
          <a:blip r:embed="rId2"/>
          <a:stretch>
            <a:fillRect/>
          </a:stretch>
        </p:blipFill>
        <p:spPr>
          <a:xfrm>
            <a:off x="202406" y="3663613"/>
            <a:ext cx="660728" cy="775663"/>
          </a:xfrm>
          <a:prstGeom prst="rect">
            <a:avLst/>
          </a:prstGeom>
        </p:spPr>
      </p:pic>
      <p:sp>
        <p:nvSpPr>
          <p:cNvPr id="10" name="CuadroTexto 9">
            <a:extLst>
              <a:ext uri="{FF2B5EF4-FFF2-40B4-BE49-F238E27FC236}">
                <a16:creationId xmlns:a16="http://schemas.microsoft.com/office/drawing/2014/main" id="{A7D9AF32-E39E-4CF9-993D-30EF6FE1BFE4}"/>
              </a:ext>
            </a:extLst>
          </p:cNvPr>
          <p:cNvSpPr txBox="1"/>
          <p:nvPr/>
        </p:nvSpPr>
        <p:spPr>
          <a:xfrm>
            <a:off x="5819775" y="2199054"/>
            <a:ext cx="6253791" cy="3108543"/>
          </a:xfrm>
          <a:prstGeom prst="rect">
            <a:avLst/>
          </a:prstGeom>
          <a:noFill/>
        </p:spPr>
        <p:txBody>
          <a:bodyPr wrap="square">
            <a:spAutoFit/>
          </a:bodyPr>
          <a:lstStyle/>
          <a:p>
            <a:r>
              <a:rPr lang="es-ES" sz="2800" b="0" i="0" u="none" strike="noStrike" baseline="0" dirty="0">
                <a:solidFill>
                  <a:srgbClr val="000000"/>
                </a:solidFill>
                <a:latin typeface="Arial" panose="020B0604020202020204" pitchFamily="34" charset="0"/>
              </a:rPr>
              <a:t>Supresión insegura de datos</a:t>
            </a:r>
          </a:p>
          <a:p>
            <a:r>
              <a:rPr lang="es-ES" sz="1800" b="0" i="0" u="none" strike="noStrike" baseline="0" dirty="0">
                <a:solidFill>
                  <a:srgbClr val="000000"/>
                </a:solidFill>
                <a:latin typeface="Arial" panose="020B0604020202020204" pitchFamily="34" charset="0"/>
              </a:rPr>
              <a:t>Cuando se solicita suprimir un objeto de la nube pueden efectuarse eliminaciones no es definitivas, permitiendo la recuperación del dato a futuro.</a:t>
            </a:r>
          </a:p>
          <a:p>
            <a:r>
              <a:rPr lang="es-ES" dirty="0">
                <a:solidFill>
                  <a:srgbClr val="000000"/>
                </a:solidFill>
                <a:latin typeface="Arial" panose="020B0604020202020204" pitchFamily="34" charset="0"/>
              </a:rPr>
              <a:t>Imposibilidad técnica del proveedor para efectuar eliminación definitiva</a:t>
            </a:r>
          </a:p>
          <a:p>
            <a:r>
              <a:rPr lang="es-ES" dirty="0">
                <a:solidFill>
                  <a:srgbClr val="000000"/>
                </a:solidFill>
                <a:latin typeface="Arial" panose="020B0604020202020204" pitchFamily="34" charset="0"/>
              </a:rPr>
              <a:t>Migración de Proveedor y reubicación de hardware</a:t>
            </a:r>
          </a:p>
          <a:p>
            <a:endParaRPr lang="es-ES" dirty="0">
              <a:solidFill>
                <a:srgbClr val="000000"/>
              </a:solidFill>
              <a:latin typeface="Arial" panose="020B0604020202020204" pitchFamily="34" charset="0"/>
            </a:endParaRPr>
          </a:p>
          <a:p>
            <a:r>
              <a:rPr lang="es-ES" sz="2400" b="1" i="0" u="none" strike="noStrike" baseline="0" dirty="0">
                <a:solidFill>
                  <a:srgbClr val="000000"/>
                </a:solidFill>
                <a:latin typeface="Arial" panose="020B0604020202020204" pitchFamily="34" charset="0"/>
              </a:rPr>
              <a:t>U</a:t>
            </a:r>
            <a:r>
              <a:rPr lang="es-ES" sz="1800" b="1" i="0" u="none" strike="noStrike" baseline="0" dirty="0">
                <a:solidFill>
                  <a:srgbClr val="000000"/>
                </a:solidFill>
                <a:latin typeface="Arial" panose="020B0604020202020204" pitchFamily="34" charset="0"/>
              </a:rPr>
              <a:t>tilizar encripción reduce el riesgo considerablemente.</a:t>
            </a:r>
            <a:endParaRPr lang="es-ES" sz="1800" b="0" i="0" u="none" strike="noStrike" baseline="0" dirty="0">
              <a:solidFill>
                <a:srgbClr val="000000"/>
              </a:solidFill>
              <a:latin typeface="Arial" panose="020B0604020202020204" pitchFamily="34" charset="0"/>
            </a:endParaRPr>
          </a:p>
          <a:p>
            <a:endParaRPr lang="es-ES" dirty="0">
              <a:solidFill>
                <a:srgbClr val="000000"/>
              </a:solidFill>
              <a:latin typeface="Arial" panose="020B0604020202020204" pitchFamily="34" charset="0"/>
            </a:endParaRPr>
          </a:p>
        </p:txBody>
      </p:sp>
      <p:sp>
        <p:nvSpPr>
          <p:cNvPr id="12" name="CuadroTexto 11">
            <a:extLst>
              <a:ext uri="{FF2B5EF4-FFF2-40B4-BE49-F238E27FC236}">
                <a16:creationId xmlns:a16="http://schemas.microsoft.com/office/drawing/2014/main" id="{202B924D-533D-42A8-B97A-CDB41102C1BA}"/>
              </a:ext>
            </a:extLst>
          </p:cNvPr>
          <p:cNvSpPr txBox="1"/>
          <p:nvPr/>
        </p:nvSpPr>
        <p:spPr>
          <a:xfrm>
            <a:off x="6756728" y="5652373"/>
            <a:ext cx="3045619"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MEDIA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MUY ALTO</a:t>
            </a:r>
            <a:endParaRPr lang="es-ES" sz="1800" b="0" i="0" u="none" strike="noStrike" baseline="0" dirty="0">
              <a:solidFill>
                <a:srgbClr val="000000"/>
              </a:solidFill>
              <a:latin typeface="Aharoni" panose="02010803020104030203" pitchFamily="2" charset="-79"/>
            </a:endParaRPr>
          </a:p>
        </p:txBody>
      </p:sp>
      <p:pic>
        <p:nvPicPr>
          <p:cNvPr id="13" name="Imagen 12">
            <a:extLst>
              <a:ext uri="{FF2B5EF4-FFF2-40B4-BE49-F238E27FC236}">
                <a16:creationId xmlns:a16="http://schemas.microsoft.com/office/drawing/2014/main" id="{1D3A4A26-BC3E-4169-9724-CA38719FD5F1}"/>
              </a:ext>
            </a:extLst>
          </p:cNvPr>
          <p:cNvPicPr>
            <a:picLocks noChangeAspect="1"/>
          </p:cNvPicPr>
          <p:nvPr/>
        </p:nvPicPr>
        <p:blipFill>
          <a:blip r:embed="rId2"/>
          <a:stretch>
            <a:fillRect/>
          </a:stretch>
        </p:blipFill>
        <p:spPr>
          <a:xfrm>
            <a:off x="6096000" y="5523041"/>
            <a:ext cx="660728" cy="775663"/>
          </a:xfrm>
          <a:prstGeom prst="rect">
            <a:avLst/>
          </a:prstGeom>
        </p:spPr>
      </p:pic>
      <p:pic>
        <p:nvPicPr>
          <p:cNvPr id="24578" name="Picture 2" descr="10 Fallos más comunes de la nube">
            <a:extLst>
              <a:ext uri="{FF2B5EF4-FFF2-40B4-BE49-F238E27FC236}">
                <a16:creationId xmlns:a16="http://schemas.microsoft.com/office/drawing/2014/main" id="{EA291DD2-CA9B-48B3-9E6F-03188A45C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37" y="4550926"/>
            <a:ext cx="3128588" cy="22185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281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inco consejos para protegerse de ataques de ingeniería social »  MuySeguridad. Seguridad informática.">
            <a:extLst>
              <a:ext uri="{FF2B5EF4-FFF2-40B4-BE49-F238E27FC236}">
                <a16:creationId xmlns:a16="http://schemas.microsoft.com/office/drawing/2014/main" id="{FD0DDAF3-D981-467C-9389-6D6790C26979}"/>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84651" y="0"/>
            <a:ext cx="6006416" cy="4338519"/>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Anexo:Censura y vigilancia del internet por país - Wikipedia, la  enciclopedia libre">
            <a:extLst>
              <a:ext uri="{FF2B5EF4-FFF2-40B4-BE49-F238E27FC236}">
                <a16:creationId xmlns:a16="http://schemas.microsoft.com/office/drawing/2014/main" id="{EF11CDB7-F035-4776-A040-7AFFD7BB3CB6}"/>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5930184" y="3729562"/>
            <a:ext cx="6099019" cy="31284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4AB6BE8-7DF9-4B40-ADF7-C99CC54ED4E9}"/>
              </a:ext>
            </a:extLst>
          </p:cNvPr>
          <p:cNvSpPr txBox="1"/>
          <p:nvPr/>
        </p:nvSpPr>
        <p:spPr>
          <a:xfrm>
            <a:off x="259556" y="214313"/>
            <a:ext cx="6100762" cy="4124206"/>
          </a:xfrm>
          <a:prstGeom prst="rect">
            <a:avLst/>
          </a:prstGeom>
          <a:noFill/>
        </p:spPr>
        <p:txBody>
          <a:bodyPr wrap="square">
            <a:spAutoFit/>
          </a:bodyPr>
          <a:lstStyle/>
          <a:p>
            <a:r>
              <a:rPr lang="es-ES" sz="2800" b="0" i="0" u="none" strike="noStrike" baseline="0" dirty="0">
                <a:solidFill>
                  <a:schemeClr val="accent6">
                    <a:lumMod val="60000"/>
                    <a:lumOff val="40000"/>
                  </a:schemeClr>
                </a:solidFill>
                <a:latin typeface="Arial" panose="020B0604020202020204" pitchFamily="34" charset="0"/>
              </a:rPr>
              <a:t>Fuga de Datos</a:t>
            </a:r>
          </a:p>
          <a:p>
            <a:r>
              <a:rPr lang="es-ES" sz="1800" b="0" i="0" u="none" strike="noStrike" baseline="0" dirty="0">
                <a:solidFill>
                  <a:schemeClr val="accent6">
                    <a:lumMod val="60000"/>
                    <a:lumOff val="40000"/>
                  </a:schemeClr>
                </a:solidFill>
                <a:latin typeface="Arial" panose="020B0604020202020204" pitchFamily="34" charset="0"/>
              </a:rPr>
              <a:t>El mismo riesgo que se presenta en las infraestructuras tradicionales pero potenciado porque en la nube existe mayor cantidad de datos en tránsito y mecanismos de carga y descarga de información masiva.</a:t>
            </a:r>
          </a:p>
          <a:p>
            <a:endParaRPr lang="es-ES" sz="1800" b="0" i="0" u="none" strike="noStrike" baseline="0" dirty="0">
              <a:solidFill>
                <a:schemeClr val="accent6">
                  <a:lumMod val="60000"/>
                  <a:lumOff val="40000"/>
                </a:schemeClr>
              </a:solidFill>
              <a:latin typeface="Arial" panose="020B0604020202020204" pitchFamily="34" charset="0"/>
            </a:endParaRPr>
          </a:p>
          <a:p>
            <a:r>
              <a:rPr lang="es-ES" dirty="0">
                <a:solidFill>
                  <a:schemeClr val="accent6">
                    <a:lumMod val="60000"/>
                    <a:lumOff val="40000"/>
                  </a:schemeClr>
                </a:solidFill>
                <a:latin typeface="Arial" panose="020B0604020202020204" pitchFamily="34" charset="0"/>
              </a:rPr>
              <a:t>Ataques MITM</a:t>
            </a:r>
          </a:p>
          <a:p>
            <a:r>
              <a:rPr lang="es-ES" dirty="0">
                <a:solidFill>
                  <a:schemeClr val="accent6">
                    <a:lumMod val="60000"/>
                    <a:lumOff val="40000"/>
                  </a:schemeClr>
                </a:solidFill>
                <a:latin typeface="Arial" panose="020B0604020202020204" pitchFamily="34" charset="0"/>
              </a:rPr>
              <a:t>Falta de clausulas de confidencialidad o de no divulgación en el contrato</a:t>
            </a:r>
          </a:p>
          <a:p>
            <a:r>
              <a:rPr lang="es-ES" dirty="0">
                <a:solidFill>
                  <a:schemeClr val="accent6">
                    <a:lumMod val="60000"/>
                    <a:lumOff val="40000"/>
                  </a:schemeClr>
                </a:solidFill>
                <a:latin typeface="Arial" panose="020B0604020202020204" pitchFamily="34" charset="0"/>
              </a:rPr>
              <a:t>Empleados malintencionados en los proveedores de nube</a:t>
            </a:r>
          </a:p>
          <a:p>
            <a:endParaRPr lang="es-ES" sz="1800" b="0" i="0" u="none" strike="noStrike" baseline="0" dirty="0">
              <a:solidFill>
                <a:schemeClr val="accent6">
                  <a:lumMod val="60000"/>
                  <a:lumOff val="40000"/>
                </a:schemeClr>
              </a:solidFill>
              <a:latin typeface="Wingdings" panose="05000000000000000000" pitchFamily="2" charset="2"/>
            </a:endParaRPr>
          </a:p>
          <a:p>
            <a:r>
              <a:rPr lang="es-ES" b="1" i="0" u="none" strike="noStrike" baseline="0" dirty="0">
                <a:solidFill>
                  <a:schemeClr val="accent6">
                    <a:lumMod val="60000"/>
                    <a:lumOff val="40000"/>
                  </a:schemeClr>
                </a:solidFill>
                <a:latin typeface="Arial" panose="020B0604020202020204" pitchFamily="34" charset="0"/>
              </a:rPr>
              <a:t>Utilizar encripción reduce el riesgo considerablemente.</a:t>
            </a:r>
            <a:endParaRPr lang="es-ES" dirty="0">
              <a:solidFill>
                <a:schemeClr val="accent6">
                  <a:lumMod val="60000"/>
                  <a:lumOff val="40000"/>
                </a:schemeClr>
              </a:solidFill>
            </a:endParaRPr>
          </a:p>
        </p:txBody>
      </p:sp>
      <p:sp>
        <p:nvSpPr>
          <p:cNvPr id="5" name="CuadroTexto 4">
            <a:extLst>
              <a:ext uri="{FF2B5EF4-FFF2-40B4-BE49-F238E27FC236}">
                <a16:creationId xmlns:a16="http://schemas.microsoft.com/office/drawing/2014/main" id="{0DE124D9-3379-4F31-82EE-263793D6ABF7}"/>
              </a:ext>
            </a:extLst>
          </p:cNvPr>
          <p:cNvSpPr txBox="1"/>
          <p:nvPr/>
        </p:nvSpPr>
        <p:spPr>
          <a:xfrm>
            <a:off x="920284" y="5183595"/>
            <a:ext cx="2883694"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MEDIA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ALTO</a:t>
            </a:r>
            <a:endParaRPr lang="es-ES" sz="1800" b="0" i="0" u="none" strike="noStrike" baseline="0" dirty="0">
              <a:solidFill>
                <a:srgbClr val="000000"/>
              </a:solidFill>
              <a:latin typeface="Aharoni" panose="02010803020104030203" pitchFamily="2" charset="-79"/>
            </a:endParaRPr>
          </a:p>
        </p:txBody>
      </p:sp>
      <p:pic>
        <p:nvPicPr>
          <p:cNvPr id="6" name="Imagen 5">
            <a:extLst>
              <a:ext uri="{FF2B5EF4-FFF2-40B4-BE49-F238E27FC236}">
                <a16:creationId xmlns:a16="http://schemas.microsoft.com/office/drawing/2014/main" id="{956684FF-54B6-4352-8407-EAD9B15F4C3B}"/>
              </a:ext>
            </a:extLst>
          </p:cNvPr>
          <p:cNvPicPr>
            <a:picLocks noChangeAspect="1"/>
          </p:cNvPicPr>
          <p:nvPr/>
        </p:nvPicPr>
        <p:blipFill>
          <a:blip r:embed="rId4"/>
          <a:stretch>
            <a:fillRect/>
          </a:stretch>
        </p:blipFill>
        <p:spPr>
          <a:xfrm>
            <a:off x="259556" y="5054263"/>
            <a:ext cx="660728" cy="775663"/>
          </a:xfrm>
          <a:prstGeom prst="rect">
            <a:avLst/>
          </a:prstGeom>
        </p:spPr>
      </p:pic>
      <p:sp>
        <p:nvSpPr>
          <p:cNvPr id="8" name="CuadroTexto 7">
            <a:extLst>
              <a:ext uri="{FF2B5EF4-FFF2-40B4-BE49-F238E27FC236}">
                <a16:creationId xmlns:a16="http://schemas.microsoft.com/office/drawing/2014/main" id="{C0E2E947-A061-4DF4-BC48-95EC91401C0E}"/>
              </a:ext>
            </a:extLst>
          </p:cNvPr>
          <p:cNvSpPr txBox="1"/>
          <p:nvPr/>
        </p:nvSpPr>
        <p:spPr>
          <a:xfrm>
            <a:off x="6096000" y="1044000"/>
            <a:ext cx="6100762" cy="4216539"/>
          </a:xfrm>
          <a:prstGeom prst="rect">
            <a:avLst/>
          </a:prstGeom>
          <a:noFill/>
        </p:spPr>
        <p:txBody>
          <a:bodyPr wrap="square">
            <a:spAutoFit/>
          </a:bodyPr>
          <a:lstStyle/>
          <a:p>
            <a:r>
              <a:rPr lang="es-ES" sz="2800" b="0" i="0" u="none" strike="noStrike" baseline="0" dirty="0">
                <a:solidFill>
                  <a:srgbClr val="000000"/>
                </a:solidFill>
                <a:latin typeface="Arial" panose="020B0604020202020204" pitchFamily="34" charset="0"/>
              </a:rPr>
              <a:t>Órdenes Judiciales y Jurisdicciones</a:t>
            </a:r>
          </a:p>
          <a:p>
            <a:r>
              <a:rPr lang="es-ES" sz="1800" b="0" i="0" u="none" strike="noStrike" baseline="0" dirty="0">
                <a:solidFill>
                  <a:srgbClr val="000000"/>
                </a:solidFill>
                <a:latin typeface="Arial" panose="020B0604020202020204" pitchFamily="34" charset="0"/>
              </a:rPr>
              <a:t>En caso de confiscación de hardware por una orden judicial se presenta el riesgo de divulgación de datos de clientes ajenos que comparten dicho hardware. </a:t>
            </a:r>
          </a:p>
          <a:p>
            <a:r>
              <a:rPr lang="es-ES" sz="1800" b="0" i="0" u="none" strike="noStrike" baseline="0" dirty="0">
                <a:solidFill>
                  <a:srgbClr val="000000"/>
                </a:solidFill>
                <a:latin typeface="Arial" panose="020B0604020202020204" pitchFamily="34" charset="0"/>
              </a:rPr>
              <a:t>Además, los datos de los clientes se pueden resguardar en múltiples jurisdicciones.</a:t>
            </a:r>
          </a:p>
          <a:p>
            <a:r>
              <a:rPr lang="es-ES" dirty="0">
                <a:solidFill>
                  <a:srgbClr val="000000"/>
                </a:solidFill>
                <a:latin typeface="Arial" panose="020B0604020202020204" pitchFamily="34" charset="0"/>
              </a:rPr>
              <a:t>Fallas en el aislamiento</a:t>
            </a:r>
          </a:p>
          <a:p>
            <a:r>
              <a:rPr lang="es-ES" dirty="0">
                <a:solidFill>
                  <a:srgbClr val="000000"/>
                </a:solidFill>
                <a:latin typeface="Arial" panose="020B0604020202020204" pitchFamily="34" charset="0"/>
              </a:rPr>
              <a:t>Jurisdicciones de alto riesgo</a:t>
            </a:r>
          </a:p>
          <a:p>
            <a:r>
              <a:rPr lang="es-ES" dirty="0">
                <a:solidFill>
                  <a:srgbClr val="000000"/>
                </a:solidFill>
                <a:latin typeface="Arial" panose="020B0604020202020204" pitchFamily="34" charset="0"/>
              </a:rPr>
              <a:t>Falta de información sobre Jurisdicción de los datos</a:t>
            </a:r>
          </a:p>
          <a:p>
            <a:endParaRPr lang="es-ES" dirty="0">
              <a:solidFill>
                <a:srgbClr val="000000"/>
              </a:solidFill>
              <a:latin typeface="Arial" panose="020B0604020202020204" pitchFamily="34" charset="0"/>
            </a:endParaRPr>
          </a:p>
          <a:p>
            <a:r>
              <a:rPr lang="es-ES" b="1" i="0" u="none" strike="noStrike" baseline="0" dirty="0">
                <a:solidFill>
                  <a:srgbClr val="000000"/>
                </a:solidFill>
                <a:latin typeface="Arial" panose="020B0604020202020204" pitchFamily="34" charset="0"/>
              </a:rPr>
              <a:t>Los</a:t>
            </a:r>
            <a:r>
              <a:rPr lang="es-ES" sz="1800" b="1" i="0" u="none" strike="noStrike" baseline="0" dirty="0">
                <a:solidFill>
                  <a:srgbClr val="000000"/>
                </a:solidFill>
                <a:latin typeface="Arial" panose="020B0604020202020204" pitchFamily="34" charset="0"/>
              </a:rPr>
              <a:t> centros de datos ubicados en países de alto riesgo podrían ser confiscados por la fuerza de sus autoridades locales.</a:t>
            </a:r>
            <a:endParaRPr lang="es-ES" sz="1800" b="0" i="0" u="none" strike="noStrike" baseline="0" dirty="0">
              <a:solidFill>
                <a:srgbClr val="000000"/>
              </a:solidFill>
              <a:latin typeface="Arial" panose="020B0604020202020204" pitchFamily="34" charset="0"/>
            </a:endParaRPr>
          </a:p>
          <a:p>
            <a:endParaRPr lang="es-ES" dirty="0">
              <a:solidFill>
                <a:srgbClr val="000000"/>
              </a:solidFill>
              <a:latin typeface="Arial" panose="020B0604020202020204" pitchFamily="34" charset="0"/>
            </a:endParaRPr>
          </a:p>
        </p:txBody>
      </p:sp>
      <p:sp>
        <p:nvSpPr>
          <p:cNvPr id="10" name="CuadroTexto 9">
            <a:extLst>
              <a:ext uri="{FF2B5EF4-FFF2-40B4-BE49-F238E27FC236}">
                <a16:creationId xmlns:a16="http://schemas.microsoft.com/office/drawing/2014/main" id="{F05E52D4-B713-4375-AD4C-5198F549D894}"/>
              </a:ext>
            </a:extLst>
          </p:cNvPr>
          <p:cNvSpPr txBox="1"/>
          <p:nvPr/>
        </p:nvSpPr>
        <p:spPr>
          <a:xfrm>
            <a:off x="6917531" y="5555500"/>
            <a:ext cx="3045619"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MUY ALTA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ALTO</a:t>
            </a:r>
            <a:endParaRPr lang="es-ES" sz="1800" b="0" i="0" u="none" strike="noStrike" baseline="0" dirty="0">
              <a:solidFill>
                <a:srgbClr val="000000"/>
              </a:solidFill>
              <a:latin typeface="Aharoni" panose="02010803020104030203" pitchFamily="2" charset="-79"/>
            </a:endParaRPr>
          </a:p>
        </p:txBody>
      </p:sp>
      <p:pic>
        <p:nvPicPr>
          <p:cNvPr id="11" name="Imagen 10">
            <a:extLst>
              <a:ext uri="{FF2B5EF4-FFF2-40B4-BE49-F238E27FC236}">
                <a16:creationId xmlns:a16="http://schemas.microsoft.com/office/drawing/2014/main" id="{D56DF543-EAC7-4DA8-AC76-577B1D680CF9}"/>
              </a:ext>
            </a:extLst>
          </p:cNvPr>
          <p:cNvPicPr>
            <a:picLocks noChangeAspect="1"/>
          </p:cNvPicPr>
          <p:nvPr/>
        </p:nvPicPr>
        <p:blipFill>
          <a:blip r:embed="rId4"/>
          <a:stretch>
            <a:fillRect/>
          </a:stretch>
        </p:blipFill>
        <p:spPr>
          <a:xfrm>
            <a:off x="6256803" y="5426168"/>
            <a:ext cx="660728" cy="775663"/>
          </a:xfrm>
          <a:prstGeom prst="rect">
            <a:avLst/>
          </a:prstGeom>
        </p:spPr>
      </p:pic>
    </p:spTree>
    <p:extLst>
      <p:ext uri="{BB962C8B-B14F-4D97-AF65-F5344CB8AC3E}">
        <p14:creationId xmlns:p14="http://schemas.microsoft.com/office/powerpoint/2010/main" val="4244753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onheça os erros mais frequentes em Cloud Computing">
            <a:extLst>
              <a:ext uri="{FF2B5EF4-FFF2-40B4-BE49-F238E27FC236}">
                <a16:creationId xmlns:a16="http://schemas.microsoft.com/office/drawing/2014/main" id="{32FC26A3-533B-4EDE-99BE-7B2F8527738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6407313" y="3666659"/>
            <a:ext cx="5784687" cy="319134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7ED1739-7DCF-49BE-A9FE-69A5705091A5}"/>
              </a:ext>
            </a:extLst>
          </p:cNvPr>
          <p:cNvSpPr txBox="1"/>
          <p:nvPr/>
        </p:nvSpPr>
        <p:spPr>
          <a:xfrm>
            <a:off x="221456" y="220861"/>
            <a:ext cx="6100762" cy="4401205"/>
          </a:xfrm>
          <a:prstGeom prst="rect">
            <a:avLst/>
          </a:prstGeom>
          <a:noFill/>
        </p:spPr>
        <p:txBody>
          <a:bodyPr wrap="square">
            <a:spAutoFit/>
          </a:bodyPr>
          <a:lstStyle/>
          <a:p>
            <a:r>
              <a:rPr lang="es-ES" sz="2800" b="0" i="0" u="none" strike="noStrike" baseline="0" dirty="0">
                <a:solidFill>
                  <a:srgbClr val="000000"/>
                </a:solidFill>
                <a:latin typeface="Arial" panose="020B0604020202020204" pitchFamily="34" charset="0"/>
              </a:rPr>
              <a:t>Protección de datos</a:t>
            </a:r>
          </a:p>
          <a:p>
            <a:r>
              <a:rPr lang="es-ES" sz="1800" b="0" i="0" u="none" strike="noStrike" baseline="0" dirty="0">
                <a:solidFill>
                  <a:srgbClr val="000000"/>
                </a:solidFill>
                <a:latin typeface="Arial" panose="020B0604020202020204" pitchFamily="34" charset="0"/>
              </a:rPr>
              <a:t>El incumplimiento de la legislación en materia de protección de datos puede dar lugar a la imposición de sanciones administrativas, civiles e incluso penales, que varían en función de cada país.</a:t>
            </a:r>
          </a:p>
          <a:p>
            <a:r>
              <a:rPr lang="es-ES" dirty="0">
                <a:solidFill>
                  <a:srgbClr val="000000"/>
                </a:solidFill>
                <a:latin typeface="Arial" panose="020B0604020202020204" pitchFamily="34" charset="0"/>
              </a:rPr>
              <a:t>Infracciones de la ley</a:t>
            </a:r>
          </a:p>
          <a:p>
            <a:r>
              <a:rPr lang="es-ES" dirty="0">
                <a:solidFill>
                  <a:srgbClr val="000000"/>
                </a:solidFill>
                <a:latin typeface="Arial" panose="020B0604020202020204" pitchFamily="34" charset="0"/>
              </a:rPr>
              <a:t>Pérdida de control por parte del cliente</a:t>
            </a:r>
          </a:p>
          <a:p>
            <a:r>
              <a:rPr lang="es-ES" dirty="0">
                <a:solidFill>
                  <a:srgbClr val="000000"/>
                </a:solidFill>
                <a:latin typeface="Arial" panose="020B0604020202020204" pitchFamily="34" charset="0"/>
              </a:rPr>
              <a:t>Máquinas virtuales en un mismo equipo físico</a:t>
            </a:r>
          </a:p>
          <a:p>
            <a:r>
              <a:rPr lang="es-ES" dirty="0">
                <a:solidFill>
                  <a:srgbClr val="000000"/>
                </a:solidFill>
                <a:latin typeface="Arial" panose="020B0604020202020204" pitchFamily="34" charset="0"/>
              </a:rPr>
              <a:t>Publicación indebida de información personal legalmente protegida</a:t>
            </a:r>
          </a:p>
          <a:p>
            <a:endParaRPr lang="es-ES" dirty="0">
              <a:solidFill>
                <a:srgbClr val="000000"/>
              </a:solidFill>
              <a:latin typeface="Arial" panose="020B0604020202020204" pitchFamily="34" charset="0"/>
            </a:endParaRPr>
          </a:p>
          <a:p>
            <a:r>
              <a:rPr lang="es-ES" sz="1800" b="1" i="0" u="none" strike="noStrike" baseline="0" dirty="0">
                <a:solidFill>
                  <a:srgbClr val="000000"/>
                </a:solidFill>
                <a:latin typeface="Arial" panose="020B0604020202020204" pitchFamily="34" charset="0"/>
              </a:rPr>
              <a:t>El cliente será el principal responsable del procesamiento de los datos personales, incluso cuando dicho procesamiento lo realice el proveedor.</a:t>
            </a:r>
          </a:p>
          <a:p>
            <a:endParaRPr lang="es-ES" dirty="0">
              <a:solidFill>
                <a:srgbClr val="000000"/>
              </a:solidFill>
              <a:latin typeface="Arial" panose="020B0604020202020204" pitchFamily="34" charset="0"/>
            </a:endParaRPr>
          </a:p>
        </p:txBody>
      </p:sp>
      <p:sp>
        <p:nvSpPr>
          <p:cNvPr id="5" name="CuadroTexto 4">
            <a:extLst>
              <a:ext uri="{FF2B5EF4-FFF2-40B4-BE49-F238E27FC236}">
                <a16:creationId xmlns:a16="http://schemas.microsoft.com/office/drawing/2014/main" id="{EC2D7D99-39E1-4B89-B36F-474E64F74961}"/>
              </a:ext>
            </a:extLst>
          </p:cNvPr>
          <p:cNvSpPr txBox="1"/>
          <p:nvPr/>
        </p:nvSpPr>
        <p:spPr>
          <a:xfrm>
            <a:off x="986959" y="4925110"/>
            <a:ext cx="2874169"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ALTA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ALTO</a:t>
            </a:r>
            <a:endParaRPr lang="es-ES" sz="1800" b="0" i="0" u="none" strike="noStrike" baseline="0" dirty="0">
              <a:solidFill>
                <a:srgbClr val="000000"/>
              </a:solidFill>
              <a:latin typeface="Aharoni" panose="02010803020104030203" pitchFamily="2" charset="-79"/>
            </a:endParaRPr>
          </a:p>
        </p:txBody>
      </p:sp>
      <p:pic>
        <p:nvPicPr>
          <p:cNvPr id="6" name="Imagen 5">
            <a:extLst>
              <a:ext uri="{FF2B5EF4-FFF2-40B4-BE49-F238E27FC236}">
                <a16:creationId xmlns:a16="http://schemas.microsoft.com/office/drawing/2014/main" id="{32746A88-D394-4FCD-8F7E-27E4BB9C09C8}"/>
              </a:ext>
            </a:extLst>
          </p:cNvPr>
          <p:cNvPicPr>
            <a:picLocks noChangeAspect="1"/>
          </p:cNvPicPr>
          <p:nvPr/>
        </p:nvPicPr>
        <p:blipFill>
          <a:blip r:embed="rId3"/>
          <a:stretch>
            <a:fillRect/>
          </a:stretch>
        </p:blipFill>
        <p:spPr>
          <a:xfrm>
            <a:off x="326231" y="4795778"/>
            <a:ext cx="660728" cy="775663"/>
          </a:xfrm>
          <a:prstGeom prst="rect">
            <a:avLst/>
          </a:prstGeom>
        </p:spPr>
      </p:pic>
      <p:sp>
        <p:nvSpPr>
          <p:cNvPr id="8" name="CuadroTexto 7">
            <a:extLst>
              <a:ext uri="{FF2B5EF4-FFF2-40B4-BE49-F238E27FC236}">
                <a16:creationId xmlns:a16="http://schemas.microsoft.com/office/drawing/2014/main" id="{892D433D-0FA3-418E-B9B6-BC8A667617C2}"/>
              </a:ext>
            </a:extLst>
          </p:cNvPr>
          <p:cNvSpPr txBox="1"/>
          <p:nvPr/>
        </p:nvSpPr>
        <p:spPr>
          <a:xfrm>
            <a:off x="6322218" y="1286559"/>
            <a:ext cx="6100762" cy="3385542"/>
          </a:xfrm>
          <a:prstGeom prst="rect">
            <a:avLst/>
          </a:prstGeom>
          <a:noFill/>
        </p:spPr>
        <p:txBody>
          <a:bodyPr wrap="square">
            <a:spAutoFit/>
          </a:bodyPr>
          <a:lstStyle/>
          <a:p>
            <a:r>
              <a:rPr lang="es-ES" sz="2800" b="0" i="0" u="none" strike="noStrike" baseline="0" dirty="0">
                <a:solidFill>
                  <a:srgbClr val="000000"/>
                </a:solidFill>
                <a:latin typeface="Arial" panose="020B0604020202020204" pitchFamily="34" charset="0"/>
              </a:rPr>
              <a:t>Congestión o fallos en la red</a:t>
            </a:r>
          </a:p>
          <a:p>
            <a:r>
              <a:rPr lang="es-ES" sz="1800" b="0" i="0" u="none" strike="noStrike" baseline="0" dirty="0">
                <a:solidFill>
                  <a:srgbClr val="000000"/>
                </a:solidFill>
                <a:latin typeface="Arial" panose="020B0604020202020204" pitchFamily="34" charset="0"/>
              </a:rPr>
              <a:t>Internet es el punto de acceso a las infraestructuras en la nube, fallos o congestiones en la red así como problemas en los navegadores afectarán la disponibilidad y el servicio.</a:t>
            </a:r>
          </a:p>
          <a:p>
            <a:r>
              <a:rPr lang="es-ES" dirty="0">
                <a:solidFill>
                  <a:srgbClr val="000000"/>
                </a:solidFill>
                <a:latin typeface="Arial" panose="020B0604020202020204" pitchFamily="34" charset="0"/>
              </a:rPr>
              <a:t>Desastres naturales</a:t>
            </a:r>
          </a:p>
          <a:p>
            <a:r>
              <a:rPr lang="es-ES" dirty="0">
                <a:solidFill>
                  <a:srgbClr val="000000"/>
                </a:solidFill>
                <a:latin typeface="Arial" panose="020B0604020202020204" pitchFamily="34" charset="0"/>
              </a:rPr>
              <a:t>Ataques de DoS</a:t>
            </a:r>
          </a:p>
          <a:p>
            <a:r>
              <a:rPr lang="es-ES" dirty="0">
                <a:solidFill>
                  <a:srgbClr val="000000"/>
                </a:solidFill>
                <a:latin typeface="Arial" panose="020B0604020202020204" pitchFamily="34" charset="0"/>
              </a:rPr>
              <a:t>Fallos en los dispositivos de red</a:t>
            </a:r>
          </a:p>
          <a:p>
            <a:endParaRPr lang="es-ES" dirty="0">
              <a:solidFill>
                <a:srgbClr val="000000"/>
              </a:solidFill>
              <a:latin typeface="Arial" panose="020B0604020202020204" pitchFamily="34" charset="0"/>
            </a:endParaRPr>
          </a:p>
          <a:p>
            <a:r>
              <a:rPr lang="es-ES" sz="2400" b="1" i="0" u="none" strike="noStrike" baseline="0" dirty="0">
                <a:solidFill>
                  <a:srgbClr val="000000"/>
                </a:solidFill>
                <a:latin typeface="Arial" panose="020B0604020202020204" pitchFamily="34" charset="0"/>
              </a:rPr>
              <a:t>E</a:t>
            </a:r>
            <a:r>
              <a:rPr lang="es-ES" sz="1800" b="1" i="0" u="none" strike="noStrike" baseline="0" dirty="0">
                <a:solidFill>
                  <a:srgbClr val="000000"/>
                </a:solidFill>
                <a:latin typeface="Arial" panose="020B0604020202020204" pitchFamily="34" charset="0"/>
              </a:rPr>
              <a:t>s un riesgo que afecta a miles de clientes a la vez.</a:t>
            </a:r>
            <a:endParaRPr lang="es-ES" sz="1800" b="0" i="0" u="none" strike="noStrike" baseline="0" dirty="0">
              <a:solidFill>
                <a:srgbClr val="000000"/>
              </a:solidFill>
              <a:latin typeface="Arial" panose="020B0604020202020204" pitchFamily="34" charset="0"/>
            </a:endParaRPr>
          </a:p>
          <a:p>
            <a:endParaRPr lang="es-ES" dirty="0">
              <a:solidFill>
                <a:srgbClr val="000000"/>
              </a:solidFill>
              <a:latin typeface="Arial" panose="020B0604020202020204" pitchFamily="34" charset="0"/>
            </a:endParaRPr>
          </a:p>
        </p:txBody>
      </p:sp>
      <p:sp>
        <p:nvSpPr>
          <p:cNvPr id="10" name="CuadroTexto 9">
            <a:extLst>
              <a:ext uri="{FF2B5EF4-FFF2-40B4-BE49-F238E27FC236}">
                <a16:creationId xmlns:a16="http://schemas.microsoft.com/office/drawing/2014/main" id="{B117712E-8249-45FD-9A1B-F0EBA97C0E7B}"/>
              </a:ext>
            </a:extLst>
          </p:cNvPr>
          <p:cNvSpPr txBox="1"/>
          <p:nvPr/>
        </p:nvSpPr>
        <p:spPr>
          <a:xfrm>
            <a:off x="7068041" y="4733285"/>
            <a:ext cx="291465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MEDIA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MUY ALTO</a:t>
            </a:r>
            <a:endParaRPr lang="es-ES" sz="1800" b="0" i="0" u="none" strike="noStrike" baseline="0" dirty="0">
              <a:solidFill>
                <a:srgbClr val="000000"/>
              </a:solidFill>
              <a:latin typeface="Aharoni" panose="02010803020104030203" pitchFamily="2" charset="-79"/>
            </a:endParaRPr>
          </a:p>
        </p:txBody>
      </p:sp>
      <p:pic>
        <p:nvPicPr>
          <p:cNvPr id="11" name="Imagen 10">
            <a:extLst>
              <a:ext uri="{FF2B5EF4-FFF2-40B4-BE49-F238E27FC236}">
                <a16:creationId xmlns:a16="http://schemas.microsoft.com/office/drawing/2014/main" id="{CE86518F-8FE8-41C4-AF9F-9117EC57D97C}"/>
              </a:ext>
            </a:extLst>
          </p:cNvPr>
          <p:cNvPicPr>
            <a:picLocks noChangeAspect="1"/>
          </p:cNvPicPr>
          <p:nvPr/>
        </p:nvPicPr>
        <p:blipFill>
          <a:blip r:embed="rId3"/>
          <a:stretch>
            <a:fillRect/>
          </a:stretch>
        </p:blipFill>
        <p:spPr>
          <a:xfrm>
            <a:off x="6407313" y="4603953"/>
            <a:ext cx="660728" cy="775663"/>
          </a:xfrm>
          <a:prstGeom prst="rect">
            <a:avLst/>
          </a:prstGeom>
        </p:spPr>
      </p:pic>
    </p:spTree>
    <p:extLst>
      <p:ext uri="{BB962C8B-B14F-4D97-AF65-F5344CB8AC3E}">
        <p14:creationId xmlns:p14="http://schemas.microsoft.com/office/powerpoint/2010/main" val="589560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Los ciberataques aumentan un 125% en Europa durante el primer trimestre de  2020, según IBM – Diario Digital Nuestro País">
            <a:extLst>
              <a:ext uri="{FF2B5EF4-FFF2-40B4-BE49-F238E27FC236}">
                <a16:creationId xmlns:a16="http://schemas.microsoft.com/office/drawing/2014/main" id="{72CED274-8E37-44CD-BA12-D9E319A57EF6}"/>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3424" y="-62537"/>
            <a:ext cx="7143750" cy="4267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B0B5227-403F-4079-81A6-F20272F5E950}"/>
              </a:ext>
            </a:extLst>
          </p:cNvPr>
          <p:cNvSpPr txBox="1"/>
          <p:nvPr/>
        </p:nvSpPr>
        <p:spPr>
          <a:xfrm>
            <a:off x="335756" y="320457"/>
            <a:ext cx="6100762" cy="3108543"/>
          </a:xfrm>
          <a:prstGeom prst="rect">
            <a:avLst/>
          </a:prstGeom>
          <a:noFill/>
        </p:spPr>
        <p:txBody>
          <a:bodyPr wrap="square">
            <a:spAutoFit/>
          </a:bodyPr>
          <a:lstStyle/>
          <a:p>
            <a:r>
              <a:rPr lang="es-ES" sz="2800" b="0" i="0" u="none" strike="noStrike" baseline="0" dirty="0">
                <a:latin typeface="Arial" panose="020B0604020202020204" pitchFamily="34" charset="0"/>
              </a:rPr>
              <a:t>Ataques de ingeniería social</a:t>
            </a:r>
          </a:p>
          <a:p>
            <a:r>
              <a:rPr lang="es-ES" sz="1800" b="0" i="0" u="none" strike="noStrike" baseline="0" dirty="0">
                <a:latin typeface="Arial" panose="020B0604020202020204" pitchFamily="34" charset="0"/>
              </a:rPr>
              <a:t>Es el arte de engañar a las personas para que revele información sensible. </a:t>
            </a:r>
          </a:p>
          <a:p>
            <a:r>
              <a:rPr lang="es-ES" dirty="0">
                <a:latin typeface="Arial" panose="020B0604020202020204" pitchFamily="34" charset="0"/>
              </a:rPr>
              <a:t>Robo de credenciales</a:t>
            </a:r>
          </a:p>
          <a:p>
            <a:r>
              <a:rPr lang="es-ES" dirty="0">
                <a:latin typeface="Arial" panose="020B0604020202020204" pitchFamily="34" charset="0"/>
              </a:rPr>
              <a:t>Robo de información sensible</a:t>
            </a:r>
          </a:p>
          <a:p>
            <a:r>
              <a:rPr lang="es-ES" dirty="0">
                <a:latin typeface="Arial" panose="020B0604020202020204" pitchFamily="34" charset="0"/>
              </a:rPr>
              <a:t>Malware</a:t>
            </a:r>
          </a:p>
          <a:p>
            <a:endParaRPr lang="es-ES" dirty="0">
              <a:latin typeface="Arial" panose="020B0604020202020204" pitchFamily="34" charset="0"/>
            </a:endParaRPr>
          </a:p>
          <a:p>
            <a:r>
              <a:rPr lang="es-ES" sz="2400" b="1" i="0" u="none" strike="noStrike" baseline="0" dirty="0">
                <a:latin typeface="Arial" panose="020B0604020202020204" pitchFamily="34" charset="0"/>
              </a:rPr>
              <a:t>L</a:t>
            </a:r>
            <a:r>
              <a:rPr lang="es-ES" sz="1800" b="1" i="0" u="none" strike="noStrike" baseline="0" dirty="0">
                <a:latin typeface="Arial" panose="020B0604020202020204" pitchFamily="34" charset="0"/>
              </a:rPr>
              <a:t>a mejor defensa es la concientización de nuestros usuarios.</a:t>
            </a:r>
            <a:endParaRPr lang="es-ES" sz="1800" b="0" i="0" u="none" strike="noStrike" baseline="0" dirty="0">
              <a:latin typeface="Arial" panose="020B0604020202020204" pitchFamily="34" charset="0"/>
            </a:endParaRPr>
          </a:p>
          <a:p>
            <a:endParaRPr lang="es-ES" dirty="0">
              <a:solidFill>
                <a:srgbClr val="000000"/>
              </a:solidFill>
              <a:latin typeface="Arial" panose="020B0604020202020204" pitchFamily="34" charset="0"/>
            </a:endParaRPr>
          </a:p>
        </p:txBody>
      </p:sp>
      <p:sp>
        <p:nvSpPr>
          <p:cNvPr id="5" name="CuadroTexto 4">
            <a:extLst>
              <a:ext uri="{FF2B5EF4-FFF2-40B4-BE49-F238E27FC236}">
                <a16:creationId xmlns:a16="http://schemas.microsoft.com/office/drawing/2014/main" id="{DB119447-B987-4C99-B45D-C1A7FB5C2131}"/>
              </a:ext>
            </a:extLst>
          </p:cNvPr>
          <p:cNvSpPr txBox="1"/>
          <p:nvPr/>
        </p:nvSpPr>
        <p:spPr>
          <a:xfrm>
            <a:off x="1139359" y="3558332"/>
            <a:ext cx="3169444"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MEDIA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ALTO</a:t>
            </a:r>
            <a:endParaRPr lang="es-ES" sz="1800" b="0" i="0" u="none" strike="noStrike" baseline="0" dirty="0">
              <a:solidFill>
                <a:srgbClr val="000000"/>
              </a:solidFill>
              <a:latin typeface="Aharoni" panose="02010803020104030203" pitchFamily="2" charset="-79"/>
            </a:endParaRPr>
          </a:p>
        </p:txBody>
      </p:sp>
      <p:pic>
        <p:nvPicPr>
          <p:cNvPr id="6" name="Imagen 5">
            <a:extLst>
              <a:ext uri="{FF2B5EF4-FFF2-40B4-BE49-F238E27FC236}">
                <a16:creationId xmlns:a16="http://schemas.microsoft.com/office/drawing/2014/main" id="{317412AB-2449-4BF4-979D-A49CC04DB2E9}"/>
              </a:ext>
            </a:extLst>
          </p:cNvPr>
          <p:cNvPicPr>
            <a:picLocks noChangeAspect="1"/>
          </p:cNvPicPr>
          <p:nvPr/>
        </p:nvPicPr>
        <p:blipFill>
          <a:blip r:embed="rId3"/>
          <a:stretch>
            <a:fillRect/>
          </a:stretch>
        </p:blipFill>
        <p:spPr>
          <a:xfrm>
            <a:off x="478631" y="3429000"/>
            <a:ext cx="660728" cy="775663"/>
          </a:xfrm>
          <a:prstGeom prst="rect">
            <a:avLst/>
          </a:prstGeom>
        </p:spPr>
      </p:pic>
      <p:sp>
        <p:nvSpPr>
          <p:cNvPr id="8" name="CuadroTexto 7">
            <a:extLst>
              <a:ext uri="{FF2B5EF4-FFF2-40B4-BE49-F238E27FC236}">
                <a16:creationId xmlns:a16="http://schemas.microsoft.com/office/drawing/2014/main" id="{EA4B2C8C-17EC-4C90-ABC0-196649CC472E}"/>
              </a:ext>
            </a:extLst>
          </p:cNvPr>
          <p:cNvSpPr txBox="1"/>
          <p:nvPr/>
        </p:nvSpPr>
        <p:spPr>
          <a:xfrm>
            <a:off x="6091238" y="1727061"/>
            <a:ext cx="6100762" cy="3662541"/>
          </a:xfrm>
          <a:prstGeom prst="rect">
            <a:avLst/>
          </a:prstGeom>
          <a:noFill/>
        </p:spPr>
        <p:txBody>
          <a:bodyPr wrap="square">
            <a:spAutoFit/>
          </a:bodyPr>
          <a:lstStyle/>
          <a:p>
            <a:r>
              <a:rPr lang="es-ES" sz="2800" b="0" i="0" u="none" strike="noStrike" baseline="0" dirty="0">
                <a:solidFill>
                  <a:srgbClr val="000000"/>
                </a:solidFill>
                <a:latin typeface="Arial" panose="020B0604020202020204" pitchFamily="34" charset="0"/>
              </a:rPr>
              <a:t>Compromiso de los registros (logs)</a:t>
            </a:r>
          </a:p>
          <a:p>
            <a:r>
              <a:rPr lang="es-ES" sz="1800" b="0" i="0" u="none" strike="noStrike" baseline="0" dirty="0">
                <a:solidFill>
                  <a:srgbClr val="000000"/>
                </a:solidFill>
                <a:latin typeface="Arial" panose="020B0604020202020204" pitchFamily="34" charset="0"/>
              </a:rPr>
              <a:t>Los registros operativos y de seguridad estarán distribuidos en máquinas virtuales del proveedor lo cual podrá generar limitaciones al momento de requerir su análisis.</a:t>
            </a:r>
          </a:p>
          <a:p>
            <a:r>
              <a:rPr lang="es-ES" dirty="0">
                <a:solidFill>
                  <a:srgbClr val="000000"/>
                </a:solidFill>
                <a:latin typeface="Arial" panose="020B0604020202020204" pitchFamily="34" charset="0"/>
              </a:rPr>
              <a:t>Falta de acceso a los logs por parte del cliente</a:t>
            </a:r>
          </a:p>
          <a:p>
            <a:r>
              <a:rPr lang="es-ES" dirty="0">
                <a:solidFill>
                  <a:srgbClr val="000000"/>
                </a:solidFill>
                <a:latin typeface="Arial" panose="020B0604020202020204" pitchFamily="34" charset="0"/>
              </a:rPr>
              <a:t>Gestión de incidentes con visibilidad parcial</a:t>
            </a:r>
          </a:p>
          <a:p>
            <a:r>
              <a:rPr lang="es-ES" dirty="0">
                <a:solidFill>
                  <a:srgbClr val="000000"/>
                </a:solidFill>
                <a:latin typeface="Arial" panose="020B0604020202020204" pitchFamily="34" charset="0"/>
              </a:rPr>
              <a:t>Incumplimientos regulatorios en el tiempo de guarda</a:t>
            </a:r>
          </a:p>
          <a:p>
            <a:endParaRPr lang="es-ES" dirty="0">
              <a:solidFill>
                <a:srgbClr val="000000"/>
              </a:solidFill>
              <a:latin typeface="Arial" panose="020B0604020202020204" pitchFamily="34" charset="0"/>
            </a:endParaRPr>
          </a:p>
          <a:p>
            <a:r>
              <a:rPr lang="es-ES" sz="2400" b="1" i="0" u="none" strike="noStrike" baseline="0" dirty="0">
                <a:solidFill>
                  <a:srgbClr val="000000"/>
                </a:solidFill>
                <a:latin typeface="Arial" panose="020B0604020202020204" pitchFamily="34" charset="0"/>
              </a:rPr>
              <a:t>L</a:t>
            </a:r>
            <a:r>
              <a:rPr lang="es-ES" sz="1800" b="1" i="0" u="none" strike="noStrike" baseline="0" dirty="0">
                <a:solidFill>
                  <a:srgbClr val="000000"/>
                </a:solidFill>
                <a:latin typeface="Arial" panose="020B0604020202020204" pitchFamily="34" charset="0"/>
              </a:rPr>
              <a:t>os registros de log y la gestión de incidentes centralizada minimiza el riesgo.</a:t>
            </a:r>
            <a:endParaRPr lang="es-ES" sz="1800" b="0" i="0" u="none" strike="noStrike" baseline="0" dirty="0">
              <a:solidFill>
                <a:srgbClr val="000000"/>
              </a:solidFill>
              <a:latin typeface="Arial" panose="020B0604020202020204" pitchFamily="34" charset="0"/>
            </a:endParaRPr>
          </a:p>
          <a:p>
            <a:endParaRPr lang="es-ES" dirty="0">
              <a:solidFill>
                <a:srgbClr val="000000"/>
              </a:solidFill>
              <a:latin typeface="Arial" panose="020B0604020202020204" pitchFamily="34" charset="0"/>
            </a:endParaRPr>
          </a:p>
        </p:txBody>
      </p:sp>
      <p:sp>
        <p:nvSpPr>
          <p:cNvPr id="10" name="CuadroTexto 9">
            <a:extLst>
              <a:ext uri="{FF2B5EF4-FFF2-40B4-BE49-F238E27FC236}">
                <a16:creationId xmlns:a16="http://schemas.microsoft.com/office/drawing/2014/main" id="{B8BBE569-F5FE-4A7A-AFCB-1699DDB41EA3}"/>
              </a:ext>
            </a:extLst>
          </p:cNvPr>
          <p:cNvSpPr txBox="1"/>
          <p:nvPr/>
        </p:nvSpPr>
        <p:spPr>
          <a:xfrm>
            <a:off x="6873409" y="5315635"/>
            <a:ext cx="3283744"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800" b="1" i="0" u="none" strike="noStrike" baseline="0" dirty="0">
                <a:solidFill>
                  <a:srgbClr val="000000"/>
                </a:solidFill>
                <a:latin typeface="Aharoni" panose="02010803020104030203" pitchFamily="2" charset="-79"/>
              </a:rPr>
              <a:t>Probabilidad: BAJA</a:t>
            </a:r>
            <a:endParaRPr lang="es-ES" sz="1800" b="0" i="0" u="none" strike="noStrike" baseline="0" dirty="0">
              <a:solidFill>
                <a:srgbClr val="000000"/>
              </a:solidFill>
              <a:latin typeface="Aharoni" panose="02010803020104030203" pitchFamily="2" charset="-79"/>
            </a:endParaRPr>
          </a:p>
          <a:p>
            <a:r>
              <a:rPr lang="es-ES" sz="1800" b="1" i="0" u="none" strike="noStrike" baseline="0" dirty="0">
                <a:solidFill>
                  <a:srgbClr val="000000"/>
                </a:solidFill>
                <a:latin typeface="Aharoni" panose="02010803020104030203" pitchFamily="2" charset="-79"/>
              </a:rPr>
              <a:t>Impacto: MEDIO</a:t>
            </a:r>
            <a:endParaRPr lang="es-ES" sz="1800" b="0" i="0" u="none" strike="noStrike" baseline="0" dirty="0">
              <a:solidFill>
                <a:srgbClr val="000000"/>
              </a:solidFill>
              <a:latin typeface="Aharoni" panose="02010803020104030203" pitchFamily="2" charset="-79"/>
            </a:endParaRPr>
          </a:p>
        </p:txBody>
      </p:sp>
      <p:pic>
        <p:nvPicPr>
          <p:cNvPr id="11" name="Imagen 10">
            <a:extLst>
              <a:ext uri="{FF2B5EF4-FFF2-40B4-BE49-F238E27FC236}">
                <a16:creationId xmlns:a16="http://schemas.microsoft.com/office/drawing/2014/main" id="{092C89C1-ACDE-41BB-BEDE-22B7C4C8BE16}"/>
              </a:ext>
            </a:extLst>
          </p:cNvPr>
          <p:cNvPicPr>
            <a:picLocks noChangeAspect="1"/>
          </p:cNvPicPr>
          <p:nvPr/>
        </p:nvPicPr>
        <p:blipFill>
          <a:blip r:embed="rId3"/>
          <a:stretch>
            <a:fillRect/>
          </a:stretch>
        </p:blipFill>
        <p:spPr>
          <a:xfrm>
            <a:off x="6212681" y="5186303"/>
            <a:ext cx="660728" cy="775663"/>
          </a:xfrm>
          <a:prstGeom prst="rect">
            <a:avLst/>
          </a:prstGeom>
        </p:spPr>
      </p:pic>
    </p:spTree>
    <p:extLst>
      <p:ext uri="{BB962C8B-B14F-4D97-AF65-F5344CB8AC3E}">
        <p14:creationId xmlns:p14="http://schemas.microsoft.com/office/powerpoint/2010/main" val="2298938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B56CC5B-3256-42DD-96DD-86E44FEE56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36552" y="1635533"/>
            <a:ext cx="8488498" cy="4593817"/>
          </a:xfrm>
          <a:prstGeom prst="rect">
            <a:avLst/>
          </a:prstGeom>
          <a:ln>
            <a:noFill/>
          </a:ln>
          <a:effectLst>
            <a:softEdge rad="112500"/>
          </a:effectLst>
        </p:spPr>
      </p:pic>
      <p:sp>
        <p:nvSpPr>
          <p:cNvPr id="6" name="CuadroTexto 5">
            <a:extLst>
              <a:ext uri="{FF2B5EF4-FFF2-40B4-BE49-F238E27FC236}">
                <a16:creationId xmlns:a16="http://schemas.microsoft.com/office/drawing/2014/main" id="{7DDD5B68-925D-45BE-93E5-344C87D76580}"/>
              </a:ext>
            </a:extLst>
          </p:cNvPr>
          <p:cNvSpPr txBox="1"/>
          <p:nvPr/>
        </p:nvSpPr>
        <p:spPr>
          <a:xfrm>
            <a:off x="1879621" y="628650"/>
            <a:ext cx="7388203" cy="37394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nSpc>
                <a:spcPct val="107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Modelo utilizado por la NIST, donde se detallan los tipos de nubes.</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5779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01E8246-B45D-4C66-996B-4FD135D9FE6F}"/>
              </a:ext>
            </a:extLst>
          </p:cNvPr>
          <p:cNvPicPr>
            <a:picLocks noChangeAspect="1"/>
          </p:cNvPicPr>
          <p:nvPr/>
        </p:nvPicPr>
        <p:blipFill>
          <a:blip r:embed="rId2">
            <a:alphaModFix amt="35000"/>
          </a:blip>
          <a:stretch>
            <a:fillRect/>
          </a:stretch>
        </p:blipFill>
        <p:spPr>
          <a:xfrm>
            <a:off x="1552575" y="84137"/>
            <a:ext cx="8934449" cy="6577530"/>
          </a:xfrm>
          <a:prstGeom prst="rect">
            <a:avLst/>
          </a:prstGeom>
          <a:ln>
            <a:noFill/>
          </a:ln>
          <a:effectLst>
            <a:softEdge rad="112500"/>
          </a:effectLst>
        </p:spPr>
      </p:pic>
      <p:sp>
        <p:nvSpPr>
          <p:cNvPr id="3" name="CuadroTexto 2">
            <a:extLst>
              <a:ext uri="{FF2B5EF4-FFF2-40B4-BE49-F238E27FC236}">
                <a16:creationId xmlns:a16="http://schemas.microsoft.com/office/drawing/2014/main" id="{C6409AAF-EB7C-4EAE-B567-CD3F1AE95CFA}"/>
              </a:ext>
            </a:extLst>
          </p:cNvPr>
          <p:cNvSpPr txBox="1"/>
          <p:nvPr/>
        </p:nvSpPr>
        <p:spPr>
          <a:xfrm>
            <a:off x="2978944" y="1129606"/>
            <a:ext cx="6100762" cy="5816977"/>
          </a:xfrm>
          <a:prstGeom prst="rect">
            <a:avLst/>
          </a:prstGeom>
          <a:noFill/>
        </p:spPr>
        <p:txBody>
          <a:bodyPr wrap="square">
            <a:spAutoFit/>
          </a:bodyPr>
          <a:lstStyle/>
          <a:p>
            <a:pPr algn="l"/>
            <a:endParaRPr lang="es-ES" sz="1200" b="0" i="0" u="none" strike="noStrike" baseline="0" dirty="0">
              <a:solidFill>
                <a:srgbClr val="000000"/>
              </a:solidFill>
              <a:latin typeface="Arial" panose="020B0604020202020204" pitchFamily="34" charset="0"/>
              <a:cs typeface="Arial" panose="020B0604020202020204" pitchFamily="34" charset="0"/>
            </a:endParaRPr>
          </a:p>
          <a:p>
            <a:r>
              <a:rPr lang="es-ES" sz="1800" b="1" i="0" u="none" strike="noStrike" baseline="0" dirty="0">
                <a:solidFill>
                  <a:srgbClr val="000000"/>
                </a:solidFill>
                <a:latin typeface="Arial" panose="020B0604020202020204" pitchFamily="34" charset="0"/>
                <a:cs typeface="Arial" panose="020B0604020202020204" pitchFamily="34" charset="0"/>
              </a:rPr>
              <a:t>Revisión de Contratos por todas las áreas involucradas</a:t>
            </a:r>
          </a:p>
          <a:p>
            <a:endParaRPr lang="es-ES" sz="1800" b="1" i="0" u="none" strike="noStrike" baseline="0" dirty="0">
              <a:solidFill>
                <a:srgbClr val="000000"/>
              </a:solidFill>
              <a:latin typeface="Arial" panose="020B0604020202020204" pitchFamily="34" charset="0"/>
              <a:cs typeface="Arial" panose="020B0604020202020204" pitchFamily="34" charset="0"/>
            </a:endParaRPr>
          </a:p>
          <a:p>
            <a:r>
              <a:rPr lang="es-ES" sz="1800" b="1" i="0" u="none" strike="noStrike" baseline="0" dirty="0">
                <a:solidFill>
                  <a:srgbClr val="000000"/>
                </a:solidFill>
                <a:latin typeface="Arial" panose="020B0604020202020204" pitchFamily="34" charset="0"/>
                <a:cs typeface="Arial" panose="020B0604020202020204" pitchFamily="34" charset="0"/>
              </a:rPr>
              <a:t>Revisión de Acuerdos de Servicio (SLA)</a:t>
            </a:r>
          </a:p>
          <a:p>
            <a:endParaRPr lang="es-ES" sz="1800" b="1" i="0" u="none" strike="noStrike" baseline="0" dirty="0">
              <a:solidFill>
                <a:srgbClr val="000000"/>
              </a:solidFill>
              <a:latin typeface="Arial" panose="020B0604020202020204" pitchFamily="34" charset="0"/>
              <a:cs typeface="Arial" panose="020B0604020202020204" pitchFamily="34" charset="0"/>
            </a:endParaRPr>
          </a:p>
          <a:p>
            <a:r>
              <a:rPr lang="es-ES" sz="1800" b="1" i="0" u="none" strike="noStrike" baseline="0" dirty="0">
                <a:solidFill>
                  <a:srgbClr val="000000"/>
                </a:solidFill>
                <a:latin typeface="Arial" panose="020B0604020202020204" pitchFamily="34" charset="0"/>
                <a:cs typeface="Arial" panose="020B0604020202020204" pitchFamily="34" charset="0"/>
              </a:rPr>
              <a:t>Encripción de Datos</a:t>
            </a:r>
          </a:p>
          <a:p>
            <a:endParaRPr lang="es-ES" sz="1800" b="1" i="0" u="none" strike="noStrike" baseline="0" dirty="0">
              <a:solidFill>
                <a:srgbClr val="000000"/>
              </a:solidFill>
              <a:latin typeface="Arial" panose="020B0604020202020204" pitchFamily="34" charset="0"/>
              <a:cs typeface="Arial" panose="020B0604020202020204" pitchFamily="34" charset="0"/>
            </a:endParaRPr>
          </a:p>
          <a:p>
            <a:r>
              <a:rPr lang="es-ES" sz="1800" b="1" i="0" u="none" strike="noStrike" baseline="0" dirty="0">
                <a:solidFill>
                  <a:srgbClr val="000000"/>
                </a:solidFill>
                <a:latin typeface="Arial" panose="020B0604020202020204" pitchFamily="34" charset="0"/>
                <a:cs typeface="Arial" panose="020B0604020202020204" pitchFamily="34" charset="0"/>
              </a:rPr>
              <a:t>Auditoría periódica del proveedor </a:t>
            </a:r>
          </a:p>
          <a:p>
            <a:endParaRPr lang="es-ES" sz="1800" b="1" i="0" u="none" strike="noStrike" baseline="0" dirty="0">
              <a:solidFill>
                <a:srgbClr val="000000"/>
              </a:solidFill>
              <a:latin typeface="Arial" panose="020B0604020202020204" pitchFamily="34" charset="0"/>
              <a:cs typeface="Arial" panose="020B0604020202020204" pitchFamily="34" charset="0"/>
            </a:endParaRPr>
          </a:p>
          <a:p>
            <a:r>
              <a:rPr lang="es-ES" sz="1800" b="1" i="0" u="none" strike="noStrike" baseline="0" dirty="0">
                <a:solidFill>
                  <a:srgbClr val="000000"/>
                </a:solidFill>
                <a:latin typeface="Arial" panose="020B0604020202020204" pitchFamily="34" charset="0"/>
                <a:cs typeface="Arial" panose="020B0604020202020204" pitchFamily="34" charset="0"/>
              </a:rPr>
              <a:t>Conocer la Jurisdicción de los datos</a:t>
            </a:r>
          </a:p>
          <a:p>
            <a:endParaRPr lang="es-ES" b="1" dirty="0">
              <a:solidFill>
                <a:srgbClr val="000000"/>
              </a:solidFill>
              <a:latin typeface="Arial" panose="020B0604020202020204" pitchFamily="34" charset="0"/>
              <a:cs typeface="Arial" panose="020B0604020202020204" pitchFamily="34" charset="0"/>
            </a:endParaRPr>
          </a:p>
          <a:p>
            <a:r>
              <a:rPr lang="es-ES" b="1" dirty="0">
                <a:solidFill>
                  <a:srgbClr val="000000"/>
                </a:solidFill>
                <a:latin typeface="Arial" panose="020B0604020202020204" pitchFamily="34" charset="0"/>
                <a:cs typeface="Arial" panose="020B0604020202020204" pitchFamily="34" charset="0"/>
              </a:rPr>
              <a:t>Gestionar los Incidentes y logs en forma centralizada</a:t>
            </a:r>
          </a:p>
          <a:p>
            <a:endParaRPr lang="es-ES" b="1" dirty="0">
              <a:solidFill>
                <a:srgbClr val="000000"/>
              </a:solidFill>
              <a:latin typeface="Arial" panose="020B0604020202020204" pitchFamily="34" charset="0"/>
              <a:cs typeface="Arial" panose="020B0604020202020204" pitchFamily="34" charset="0"/>
            </a:endParaRPr>
          </a:p>
          <a:p>
            <a:r>
              <a:rPr lang="es-ES" b="1" dirty="0">
                <a:solidFill>
                  <a:srgbClr val="000000"/>
                </a:solidFill>
                <a:latin typeface="Arial" panose="020B0604020202020204" pitchFamily="34" charset="0"/>
                <a:cs typeface="Arial" panose="020B0604020202020204" pitchFamily="34" charset="0"/>
              </a:rPr>
              <a:t>Mantener un adecuado dimensionamiento de la infraestructura</a:t>
            </a:r>
          </a:p>
          <a:p>
            <a:endParaRPr lang="es-ES" b="1" dirty="0">
              <a:solidFill>
                <a:srgbClr val="000000"/>
              </a:solidFill>
              <a:latin typeface="Arial" panose="020B0604020202020204" pitchFamily="34" charset="0"/>
              <a:cs typeface="Arial" panose="020B0604020202020204" pitchFamily="34" charset="0"/>
            </a:endParaRPr>
          </a:p>
          <a:p>
            <a:r>
              <a:rPr lang="es-ES" b="1" dirty="0">
                <a:solidFill>
                  <a:srgbClr val="000000"/>
                </a:solidFill>
                <a:latin typeface="Arial" panose="020B0604020202020204" pitchFamily="34" charset="0"/>
                <a:cs typeface="Arial" panose="020B0604020202020204" pitchFamily="34" charset="0"/>
              </a:rPr>
              <a:t>Capacitar a nuestros recursos humanos en éste nuevo paradigma</a:t>
            </a:r>
          </a:p>
          <a:p>
            <a:endParaRPr lang="es-ES" sz="1800" b="0" i="0" u="none" strike="noStrike" baseline="0" dirty="0">
              <a:solidFill>
                <a:srgbClr val="000000"/>
              </a:solidFill>
              <a:latin typeface="Arial" panose="020B0604020202020204" pitchFamily="34" charset="0"/>
              <a:cs typeface="Arial" panose="020B0604020202020204" pitchFamily="34" charset="0"/>
            </a:endParaRPr>
          </a:p>
        </p:txBody>
      </p:sp>
      <p:sp>
        <p:nvSpPr>
          <p:cNvPr id="6" name="Rectángulo: esquinas redondeadas 5">
            <a:extLst>
              <a:ext uri="{FF2B5EF4-FFF2-40B4-BE49-F238E27FC236}">
                <a16:creationId xmlns:a16="http://schemas.microsoft.com/office/drawing/2014/main" id="{F830A374-2829-441B-8D4B-331E50C26C5C}"/>
              </a:ext>
            </a:extLst>
          </p:cNvPr>
          <p:cNvSpPr/>
          <p:nvPr/>
        </p:nvSpPr>
        <p:spPr>
          <a:xfrm>
            <a:off x="3343275" y="347246"/>
            <a:ext cx="4791075" cy="695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CONCLUSIONES</a:t>
            </a:r>
          </a:p>
        </p:txBody>
      </p:sp>
    </p:spTree>
    <p:extLst>
      <p:ext uri="{BB962C8B-B14F-4D97-AF65-F5344CB8AC3E}">
        <p14:creationId xmlns:p14="http://schemas.microsoft.com/office/powerpoint/2010/main" val="1438831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rgbClr val="486A7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8" name="Picture 2" descr="Cómo instalar un servidor web en tu ordenador con XAMPP | Tecnología -  ComputerHoy.com">
            <a:extLst>
              <a:ext uri="{FF2B5EF4-FFF2-40B4-BE49-F238E27FC236}">
                <a16:creationId xmlns:a16="http://schemas.microsoft.com/office/drawing/2014/main" id="{CB6E2B2A-3C85-4F65-B8FA-4D96A4522465}"/>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43117" y="124560"/>
            <a:ext cx="11705766" cy="660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67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ómo configurar su propio servidor de correo electrónico - Mistertek.com">
            <a:extLst>
              <a:ext uri="{FF2B5EF4-FFF2-40B4-BE49-F238E27FC236}">
                <a16:creationId xmlns:a16="http://schemas.microsoft.com/office/drawing/2014/main" id="{AACD3279-0905-4AA1-A804-779C3F5A6B6C}"/>
              </a:ext>
            </a:extLst>
          </p:cNvPr>
          <p:cNvPicPr>
            <a:picLocks noChangeAspect="1" noChangeArrowheads="1"/>
          </p:cNvPicPr>
          <p:nvPr/>
        </p:nvPicPr>
        <p:blipFill rotWithShape="1">
          <a:blip r:embed="rId2">
            <a:grayscl/>
            <a:alphaModFix amt="20000"/>
            <a:extLst>
              <a:ext uri="{28A0092B-C50C-407E-A947-70E740481C1C}">
                <a14:useLocalDpi xmlns:a14="http://schemas.microsoft.com/office/drawing/2010/main" val="0"/>
              </a:ext>
            </a:extLst>
          </a:blip>
          <a:srcRect t="1747"/>
          <a:stretch/>
        </p:blipFill>
        <p:spPr bwMode="auto">
          <a:xfrm>
            <a:off x="20" y="10"/>
            <a:ext cx="12191980" cy="685799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658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1000">
              <a:schemeClr val="accent1">
                <a:lumMod val="0"/>
                <a:lumOff val="100000"/>
              </a:schemeClr>
            </a:gs>
            <a:gs pos="100000">
              <a:srgbClr val="486A7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3" name="Rectángulo 2"/>
          <p:cNvSpPr/>
          <p:nvPr/>
        </p:nvSpPr>
        <p:spPr>
          <a:xfrm>
            <a:off x="3935605" y="2076425"/>
            <a:ext cx="5506496" cy="2924070"/>
          </a:xfrm>
          <a:prstGeom prst="rect">
            <a:avLst/>
          </a:prstGeom>
          <a:gradFill flip="none" rotWithShape="1">
            <a:gsLst>
              <a:gs pos="0">
                <a:schemeClr val="accent1">
                  <a:lumMod val="0"/>
                  <a:lumOff val="100000"/>
                </a:schemeClr>
              </a:gs>
              <a:gs pos="41000">
                <a:schemeClr val="accent1">
                  <a:lumMod val="0"/>
                  <a:lumOff val="100000"/>
                </a:schemeClr>
              </a:gs>
              <a:gs pos="100000">
                <a:schemeClr val="accent1">
                  <a:lumMod val="10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Bookman Old Style" panose="02050604050505020204"/>
                <a:ea typeface="+mn-ea"/>
                <a:cs typeface="+mn-cs"/>
              </a:rPr>
              <a:t>Fin de la presentación del Material</a:t>
            </a:r>
          </a:p>
        </p:txBody>
      </p:sp>
      <p:pic>
        <p:nvPicPr>
          <p:cNvPr id="3076" name="Picture 4" descr="Microsoft copia a los mineros de criptomonedas y sumerge sus servidores en  bañeras con un novedoso líquido | Tecnología - ComputerHoy.com">
            <a:extLst>
              <a:ext uri="{FF2B5EF4-FFF2-40B4-BE49-F238E27FC236}">
                <a16:creationId xmlns:a16="http://schemas.microsoft.com/office/drawing/2014/main" id="{207F7897-1CE0-4520-9A4C-86E1A0E7D160}"/>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0" y="-1"/>
            <a:ext cx="12287849" cy="69119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ángulo 3"/>
          <p:cNvSpPr/>
          <p:nvPr/>
        </p:nvSpPr>
        <p:spPr>
          <a:xfrm>
            <a:off x="2103032" y="1231290"/>
            <a:ext cx="9171642" cy="169027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0" b="0" i="0" u="none" strike="noStrike" kern="1200" cap="none" spc="0" normalizeH="0" baseline="0" noProof="0" dirty="0">
                <a:ln>
                  <a:noFill/>
                </a:ln>
                <a:solidFill>
                  <a:prstClr val="white"/>
                </a:solidFill>
                <a:effectLst/>
                <a:uLnTx/>
                <a:uFillTx/>
                <a:latin typeface="Bookman Old Style" panose="02050604050505020204"/>
                <a:ea typeface="+mn-ea"/>
                <a:cs typeface="+mn-cs"/>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Bookman Old Style" panose="02050604050505020204"/>
                <a:ea typeface="+mn-ea"/>
                <a:cs typeface="+mn-cs"/>
              </a:rPr>
              <a:t>Arquitectura - Seguridad</a:t>
            </a:r>
          </a:p>
        </p:txBody>
      </p:sp>
      <p:pic>
        <p:nvPicPr>
          <p:cNvPr id="2050" name="Picture 2" descr="Arquitectura Cloud Computing. Estrategias para una migración exitosa |  Novedades | Facultad de Ingeniería | UP">
            <a:extLst>
              <a:ext uri="{FF2B5EF4-FFF2-40B4-BE49-F238E27FC236}">
                <a16:creationId xmlns:a16="http://schemas.microsoft.com/office/drawing/2014/main" id="{2615055E-A086-4DE0-8715-EB65778E190B}"/>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3727285" y="3766695"/>
            <a:ext cx="5923135" cy="2645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068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9712536-1D0F-4C85-AF30-0A4C1E6560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01148" y="1250042"/>
            <a:ext cx="7961902" cy="4598307"/>
          </a:xfrm>
          <a:prstGeom prst="rect">
            <a:avLst/>
          </a:prstGeom>
          <a:ln>
            <a:noFill/>
          </a:ln>
          <a:effectLst>
            <a:softEdge rad="112500"/>
          </a:effectLst>
        </p:spPr>
      </p:pic>
      <p:sp>
        <p:nvSpPr>
          <p:cNvPr id="7" name="CuadroTexto 6">
            <a:extLst>
              <a:ext uri="{FF2B5EF4-FFF2-40B4-BE49-F238E27FC236}">
                <a16:creationId xmlns:a16="http://schemas.microsoft.com/office/drawing/2014/main" id="{94E79D33-32C5-4681-85BD-6117DC010064}"/>
              </a:ext>
            </a:extLst>
          </p:cNvPr>
          <p:cNvSpPr txBox="1"/>
          <p:nvPr/>
        </p:nvSpPr>
        <p:spPr>
          <a:xfrm>
            <a:off x="1201148" y="635702"/>
            <a:ext cx="6100762" cy="373949"/>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nSpc>
                <a:spcPct val="107000"/>
              </a:lnSpc>
              <a:spcAft>
                <a:spcPts val="800"/>
              </a:spcAft>
            </a:pPr>
            <a:r>
              <a:rPr lang="es-ES" sz="1800" b="1" dirty="0">
                <a:effectLst/>
                <a:latin typeface="Georgia-Bold"/>
                <a:ea typeface="Calibri" panose="020F0502020204030204" pitchFamily="34" charset="0"/>
                <a:cs typeface="Georgia-Bold"/>
              </a:rPr>
              <a:t>Servicios de la Nube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E1E1330F-1FFA-467E-8109-F891F1DD745B}"/>
              </a:ext>
            </a:extLst>
          </p:cNvPr>
          <p:cNvSpPr txBox="1"/>
          <p:nvPr/>
        </p:nvSpPr>
        <p:spPr>
          <a:xfrm>
            <a:off x="1168536" y="5901765"/>
            <a:ext cx="8027126" cy="37394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nSpc>
                <a:spcPct val="107000"/>
              </a:lnSpc>
              <a:spcAft>
                <a:spcPts val="800"/>
              </a:spcAft>
            </a:pPr>
            <a:r>
              <a:rPr lang="es-ES" sz="1800" dirty="0">
                <a:effectLst/>
                <a:latin typeface="Georgia" panose="02040502050405020303" pitchFamily="18" charset="0"/>
                <a:ea typeface="Calibri" panose="020F0502020204030204" pitchFamily="34" charset="0"/>
                <a:cs typeface="Georgia" panose="02040502050405020303" pitchFamily="18" charset="0"/>
              </a:rPr>
              <a:t>Cuadro comparativo de modelos de servicios, componentes y responsables</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429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02C9568-54D2-46FC-9CA3-1D0DB63D79BF}"/>
              </a:ext>
            </a:extLst>
          </p:cNvPr>
          <p:cNvSpPr txBox="1"/>
          <p:nvPr/>
        </p:nvSpPr>
        <p:spPr>
          <a:xfrm>
            <a:off x="1373981" y="1277035"/>
            <a:ext cx="6100762" cy="769441"/>
          </a:xfrm>
          <a:prstGeom prst="rect">
            <a:avLst/>
          </a:prstGeom>
          <a:noFill/>
        </p:spPr>
        <p:txBody>
          <a:bodyPr wrap="square">
            <a:spAutoFit/>
          </a:bodyPr>
          <a:lstStyle/>
          <a:p>
            <a:r>
              <a:rPr lang="es-ES" sz="2000" b="0" i="0" dirty="0">
                <a:effectLst/>
                <a:latin typeface="RedHatText"/>
              </a:rPr>
              <a:t>La </a:t>
            </a:r>
            <a:r>
              <a:rPr lang="es-ES" sz="2400" b="1" i="0" dirty="0">
                <a:effectLst/>
                <a:latin typeface="RedHatText"/>
              </a:rPr>
              <a:t>arquitectura</a:t>
            </a:r>
            <a:r>
              <a:rPr lang="es-ES" sz="2000" b="0" i="0" dirty="0">
                <a:effectLst/>
                <a:latin typeface="RedHatText"/>
              </a:rPr>
              <a:t> de nube constituye la forma en la que se integran las distintas tecnologías para crear las </a:t>
            </a:r>
            <a:r>
              <a:rPr lang="es-ES" sz="2000" b="0" i="0" u="none" strike="noStrike" dirty="0">
                <a:effectLst/>
                <a:latin typeface="RedHatText"/>
              </a:rPr>
              <a:t>nubes</a:t>
            </a:r>
            <a:r>
              <a:rPr lang="es-ES" sz="2000" u="none" strike="noStrike" dirty="0">
                <a:latin typeface="RedHatText"/>
              </a:rPr>
              <a:t>.</a:t>
            </a:r>
            <a:endParaRPr lang="es-ES" sz="2000" dirty="0"/>
          </a:p>
        </p:txBody>
      </p:sp>
      <p:sp>
        <p:nvSpPr>
          <p:cNvPr id="9" name="CuadroTexto 8">
            <a:extLst>
              <a:ext uri="{FF2B5EF4-FFF2-40B4-BE49-F238E27FC236}">
                <a16:creationId xmlns:a16="http://schemas.microsoft.com/office/drawing/2014/main" id="{DFFA6D18-F069-4AC0-AA4D-CAD6E655F35E}"/>
              </a:ext>
            </a:extLst>
          </p:cNvPr>
          <p:cNvSpPr txBox="1"/>
          <p:nvPr/>
        </p:nvSpPr>
        <p:spPr>
          <a:xfrm>
            <a:off x="2197030" y="2409007"/>
            <a:ext cx="7981377" cy="707886"/>
          </a:xfrm>
          <a:prstGeom prst="rect">
            <a:avLst/>
          </a:prstGeom>
          <a:noFill/>
        </p:spPr>
        <p:txBody>
          <a:bodyPr wrap="square">
            <a:spAutoFit/>
          </a:bodyPr>
          <a:lstStyle>
            <a:defPPr>
              <a:defRPr lang="en-US"/>
            </a:defPPr>
            <a:lvl1pPr>
              <a:defRPr sz="2000" b="0" i="0">
                <a:effectLst/>
                <a:latin typeface="RedHatText"/>
              </a:defRPr>
            </a:lvl1pPr>
          </a:lstStyle>
          <a:p>
            <a:r>
              <a:rPr lang="es-ES" dirty="0"/>
              <a:t>Define cómo se conectan todos los elementos y las funciones que se necesitan para diseñar una nube</a:t>
            </a:r>
          </a:p>
        </p:txBody>
      </p:sp>
      <p:sp>
        <p:nvSpPr>
          <p:cNvPr id="10" name="CuadroTexto 9">
            <a:extLst>
              <a:ext uri="{FF2B5EF4-FFF2-40B4-BE49-F238E27FC236}">
                <a16:creationId xmlns:a16="http://schemas.microsoft.com/office/drawing/2014/main" id="{E01E0922-D28D-4481-A34D-54D10C5D63E1}"/>
              </a:ext>
            </a:extLst>
          </p:cNvPr>
          <p:cNvSpPr txBox="1"/>
          <p:nvPr/>
        </p:nvSpPr>
        <p:spPr>
          <a:xfrm>
            <a:off x="2269330" y="4053215"/>
            <a:ext cx="7465219" cy="1384995"/>
          </a:xfrm>
          <a:prstGeom prst="rect">
            <a:avLst/>
          </a:prstGeom>
          <a:noFill/>
          <a:ln>
            <a:solidFill>
              <a:srgbClr val="FF0000"/>
            </a:solidFill>
          </a:ln>
        </p:spPr>
        <p:txBody>
          <a:bodyPr wrap="square">
            <a:spAutoFit/>
          </a:bodyPr>
          <a:lstStyle/>
          <a:p>
            <a:r>
              <a:rPr lang="es-ES" sz="2800" b="0" i="0" dirty="0">
                <a:effectLst/>
                <a:latin typeface="RedHatText"/>
              </a:rPr>
              <a:t>La </a:t>
            </a:r>
            <a:r>
              <a:rPr lang="es-ES" sz="2800" b="0" i="0" u="none" strike="noStrike" dirty="0">
                <a:effectLst/>
                <a:latin typeface="RedHatText"/>
              </a:rPr>
              <a:t>infraestructura de nube</a:t>
            </a:r>
            <a:r>
              <a:rPr lang="es-ES" sz="2800" b="0" i="0" dirty="0">
                <a:effectLst/>
                <a:latin typeface="RedHatText"/>
              </a:rPr>
              <a:t> incorpora todos los materiales, y la arquitectura de nube es el plano técnico.</a:t>
            </a:r>
            <a:endParaRPr lang="es-ES" sz="2800" dirty="0"/>
          </a:p>
        </p:txBody>
      </p:sp>
      <p:pic>
        <p:nvPicPr>
          <p:cNvPr id="2050" name="Picture 2" descr="Ventajas del cloud computing – servicio en la nube - Daemon4">
            <a:extLst>
              <a:ext uri="{FF2B5EF4-FFF2-40B4-BE49-F238E27FC236}">
                <a16:creationId xmlns:a16="http://schemas.microsoft.com/office/drawing/2014/main" id="{2AA4E477-C345-4401-B6A4-A79E683C567E}"/>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5010503" y="313708"/>
            <a:ext cx="9968934" cy="62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238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600CC8A-7C28-4312-B97E-EB78D6126D98}"/>
              </a:ext>
            </a:extLst>
          </p:cNvPr>
          <p:cNvSpPr txBox="1"/>
          <p:nvPr/>
        </p:nvSpPr>
        <p:spPr>
          <a:xfrm>
            <a:off x="764381" y="596116"/>
            <a:ext cx="6100762" cy="3847207"/>
          </a:xfrm>
          <a:prstGeom prst="rect">
            <a:avLst/>
          </a:prstGeom>
          <a:noFill/>
        </p:spPr>
        <p:txBody>
          <a:bodyPr wrap="square">
            <a:spAutoFit/>
          </a:bodyPr>
          <a:lstStyle/>
          <a:p>
            <a:pPr algn="just"/>
            <a:r>
              <a:rPr lang="es-ES" sz="2800" b="0" i="0" dirty="0">
                <a:effectLst/>
                <a:latin typeface="RedHatText"/>
              </a:rPr>
              <a:t>Las nubes </a:t>
            </a:r>
            <a:r>
              <a:rPr lang="es-ES" b="0" i="0" dirty="0">
                <a:effectLst/>
                <a:latin typeface="RedHatText"/>
              </a:rPr>
              <a:t>se consideran </a:t>
            </a:r>
            <a:r>
              <a:rPr lang="es-ES" b="0" i="0" u="none" strike="noStrike" dirty="0">
                <a:effectLst/>
                <a:latin typeface="RedHatText"/>
              </a:rPr>
              <a:t>plataformas como servicio (PaaS)</a:t>
            </a:r>
          </a:p>
          <a:p>
            <a:pPr algn="just"/>
            <a:endParaRPr lang="es-ES" dirty="0">
              <a:latin typeface="RedHatText"/>
            </a:endParaRPr>
          </a:p>
          <a:p>
            <a:pPr algn="just"/>
            <a:endParaRPr lang="es-ES" b="0" i="0" dirty="0">
              <a:effectLst/>
              <a:latin typeface="RedHatText"/>
            </a:endParaRPr>
          </a:p>
          <a:p>
            <a:pPr algn="just"/>
            <a:r>
              <a:rPr lang="es-ES" b="0" i="0" u="none" strike="noStrike" dirty="0">
                <a:effectLst/>
                <a:latin typeface="RedHatText"/>
              </a:rPr>
              <a:t>Proveedor de nube</a:t>
            </a:r>
            <a:r>
              <a:rPr lang="es-ES" b="0" i="0" dirty="0">
                <a:effectLst/>
                <a:latin typeface="RedHatText"/>
              </a:rPr>
              <a:t> ofrece a los usuarios tanto la </a:t>
            </a:r>
            <a:r>
              <a:rPr lang="es-ES" b="0" i="0" u="sng" dirty="0">
                <a:effectLst/>
                <a:latin typeface="RedHatText"/>
              </a:rPr>
              <a:t>plataforma como la </a:t>
            </a:r>
            <a:r>
              <a:rPr lang="es-ES" b="0" i="0" u="sng" strike="noStrike" dirty="0">
                <a:effectLst/>
                <a:latin typeface="RedHatText"/>
              </a:rPr>
              <a:t>infraestructura</a:t>
            </a:r>
            <a:r>
              <a:rPr lang="es-ES" b="0" i="0" u="none" strike="noStrike" dirty="0">
                <a:effectLst/>
                <a:latin typeface="RedHatText"/>
              </a:rPr>
              <a:t> de TI</a:t>
            </a:r>
            <a:r>
              <a:rPr lang="es-ES" b="0" i="0" dirty="0">
                <a:effectLst/>
                <a:latin typeface="RedHatText"/>
              </a:rPr>
              <a:t> subyacente. </a:t>
            </a:r>
          </a:p>
          <a:p>
            <a:pPr algn="just"/>
            <a:endParaRPr lang="es-ES" dirty="0">
              <a:latin typeface="RedHatText"/>
            </a:endParaRPr>
          </a:p>
          <a:p>
            <a:pPr algn="just"/>
            <a:endParaRPr lang="es-ES" dirty="0">
              <a:latin typeface="RedHatText"/>
            </a:endParaRPr>
          </a:p>
          <a:p>
            <a:pPr algn="just"/>
            <a:endParaRPr lang="es-ES" dirty="0">
              <a:latin typeface="RedHatText"/>
            </a:endParaRPr>
          </a:p>
          <a:p>
            <a:pPr algn="just"/>
            <a:r>
              <a:rPr lang="es-ES" b="0" i="0" dirty="0">
                <a:effectLst/>
                <a:latin typeface="RedHatText"/>
              </a:rPr>
              <a:t>Diseñar la arquitectura de una plataforma de nube implica mucho más que extraer las funciones informáticas de los elementos de hardware, es la f</a:t>
            </a:r>
            <a:r>
              <a:rPr lang="es-ES" b="0" i="0" u="sng" dirty="0">
                <a:effectLst/>
                <a:latin typeface="RedHatText"/>
              </a:rPr>
              <a:t>orma en la que los proveedores crean una infraestructura de nube </a:t>
            </a:r>
            <a:r>
              <a:rPr lang="es-ES" b="0" i="0" dirty="0">
                <a:effectLst/>
                <a:latin typeface="RedHatText"/>
              </a:rPr>
              <a:t>y la ofrecen a los usuarios. </a:t>
            </a:r>
          </a:p>
          <a:p>
            <a:pPr algn="just"/>
            <a:endParaRPr lang="es-ES" dirty="0">
              <a:latin typeface="RedHatText"/>
            </a:endParaRPr>
          </a:p>
        </p:txBody>
      </p:sp>
      <p:pic>
        <p:nvPicPr>
          <p:cNvPr id="1026" name="Picture 2" descr="PaaS and IaaS - Cloud Computing">
            <a:extLst>
              <a:ext uri="{FF2B5EF4-FFF2-40B4-BE49-F238E27FC236}">
                <a16:creationId xmlns:a16="http://schemas.microsoft.com/office/drawing/2014/main" id="{40B45545-05E2-4017-86DD-5EA46D5FA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883" y="2395072"/>
            <a:ext cx="4623048" cy="39220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313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loud for Good | LinkedIn">
            <a:extLst>
              <a:ext uri="{FF2B5EF4-FFF2-40B4-BE49-F238E27FC236}">
                <a16:creationId xmlns:a16="http://schemas.microsoft.com/office/drawing/2014/main" id="{7997DC35-A9B1-43FE-872D-D63CFFE7338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720713" y="588615"/>
            <a:ext cx="10391571" cy="583874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4FD69C1B-6B9D-4DFD-95EF-4D4A852771A4}"/>
              </a:ext>
            </a:extLst>
          </p:cNvPr>
          <p:cNvSpPr txBox="1"/>
          <p:nvPr/>
        </p:nvSpPr>
        <p:spPr>
          <a:xfrm>
            <a:off x="855980" y="791478"/>
            <a:ext cx="6101080" cy="3323987"/>
          </a:xfrm>
          <a:prstGeom prst="rect">
            <a:avLst/>
          </a:prstGeom>
          <a:noFill/>
        </p:spPr>
        <p:txBody>
          <a:bodyPr wrap="square">
            <a:spAutoFit/>
          </a:bodyPr>
          <a:lstStyle/>
          <a:p>
            <a:pPr algn="just"/>
            <a:r>
              <a:rPr lang="es-ES" sz="2400" dirty="0">
                <a:latin typeface="RedHatText"/>
              </a:rPr>
              <a:t>R</a:t>
            </a:r>
            <a:r>
              <a:rPr lang="es-ES" sz="2400" b="0" i="0" dirty="0">
                <a:effectLst/>
                <a:latin typeface="RedHatText"/>
              </a:rPr>
              <a:t>equiere niveles adicionales de desarrollo para incorporar la </a:t>
            </a:r>
            <a:r>
              <a:rPr lang="es-ES" sz="2400" b="0" i="0" u="none" strike="noStrike" dirty="0">
                <a:effectLst/>
                <a:latin typeface="RedHatText"/>
              </a:rPr>
              <a:t>organización en:</a:t>
            </a:r>
          </a:p>
          <a:p>
            <a:pPr marL="285750" indent="-285750" algn="just">
              <a:buFont typeface="Wingdings" panose="05000000000000000000" pitchFamily="2" charset="2"/>
              <a:buChar char="q"/>
            </a:pPr>
            <a:endParaRPr lang="es-ES" dirty="0">
              <a:latin typeface="RedHatText"/>
            </a:endParaRPr>
          </a:p>
          <a:p>
            <a:pPr marL="285750" indent="-285750" algn="just">
              <a:buFont typeface="Wingdings" panose="05000000000000000000" pitchFamily="2" charset="2"/>
              <a:buChar char="q"/>
            </a:pPr>
            <a:r>
              <a:rPr lang="es-ES" dirty="0">
                <a:latin typeface="RedHatText"/>
              </a:rPr>
              <a:t>contenedores </a:t>
            </a:r>
          </a:p>
          <a:p>
            <a:pPr marL="285750" indent="-285750" algn="just">
              <a:buFont typeface="Wingdings" panose="05000000000000000000" pitchFamily="2" charset="2"/>
              <a:buChar char="q"/>
            </a:pPr>
            <a:r>
              <a:rPr lang="es-ES" b="0" i="0" dirty="0">
                <a:effectLst/>
                <a:latin typeface="RedHatText"/>
              </a:rPr>
              <a:t> </a:t>
            </a:r>
            <a:r>
              <a:rPr lang="es-ES" b="0" i="0" u="none" strike="noStrike" dirty="0">
                <a:effectLst/>
                <a:latin typeface="RedHatText"/>
              </a:rPr>
              <a:t>coordinación</a:t>
            </a:r>
            <a:endParaRPr lang="es-ES" b="0" i="0" dirty="0">
              <a:effectLst/>
              <a:latin typeface="RedHatText"/>
            </a:endParaRPr>
          </a:p>
          <a:p>
            <a:pPr marL="285750" indent="-285750" algn="just">
              <a:buFont typeface="Wingdings" panose="05000000000000000000" pitchFamily="2" charset="2"/>
              <a:buChar char="q"/>
            </a:pPr>
            <a:r>
              <a:rPr lang="es-ES" b="0" i="0" u="none" strike="noStrike" dirty="0">
                <a:effectLst/>
                <a:latin typeface="RedHatText"/>
              </a:rPr>
              <a:t>interfaces de programación de aplicaciones (API)</a:t>
            </a:r>
            <a:r>
              <a:rPr lang="es-ES" b="0" i="0" dirty="0">
                <a:effectLst/>
                <a:latin typeface="RedHatText"/>
              </a:rPr>
              <a:t>, </a:t>
            </a:r>
          </a:p>
          <a:p>
            <a:pPr marL="285750" indent="-285750" algn="just">
              <a:buFont typeface="Wingdings" panose="05000000000000000000" pitchFamily="2" charset="2"/>
              <a:buChar char="q"/>
            </a:pPr>
            <a:r>
              <a:rPr lang="es-ES" b="0" i="0" dirty="0">
                <a:effectLst/>
                <a:latin typeface="RedHatText"/>
              </a:rPr>
              <a:t>enrutamiento, </a:t>
            </a:r>
          </a:p>
          <a:p>
            <a:pPr marL="285750" indent="-285750" algn="just">
              <a:buFont typeface="Wingdings" panose="05000000000000000000" pitchFamily="2" charset="2"/>
              <a:buChar char="q"/>
            </a:pPr>
            <a:r>
              <a:rPr lang="es-ES" b="0" i="0" u="none" strike="noStrike" dirty="0">
                <a:effectLst/>
                <a:latin typeface="RedHatText"/>
              </a:rPr>
              <a:t>seguridad</a:t>
            </a:r>
            <a:r>
              <a:rPr lang="es-ES" b="0" i="0" dirty="0">
                <a:effectLst/>
                <a:latin typeface="RedHatText"/>
              </a:rPr>
              <a:t>, </a:t>
            </a:r>
          </a:p>
          <a:p>
            <a:pPr marL="285750" indent="-285750" algn="just">
              <a:buFont typeface="Wingdings" panose="05000000000000000000" pitchFamily="2" charset="2"/>
              <a:buChar char="q"/>
            </a:pPr>
            <a:r>
              <a:rPr lang="es-ES" b="0" i="0" u="none" strike="noStrike" dirty="0">
                <a:effectLst/>
                <a:latin typeface="RedHatText"/>
              </a:rPr>
              <a:t>gestión</a:t>
            </a:r>
            <a:r>
              <a:rPr lang="es-ES" b="0" i="0" dirty="0">
                <a:effectLst/>
                <a:latin typeface="RedHatText"/>
              </a:rPr>
              <a:t> </a:t>
            </a:r>
          </a:p>
          <a:p>
            <a:pPr marL="285750" indent="-285750" algn="just">
              <a:buFont typeface="Wingdings" panose="05000000000000000000" pitchFamily="2" charset="2"/>
              <a:buChar char="q"/>
            </a:pPr>
            <a:r>
              <a:rPr lang="es-ES" b="0" i="0" dirty="0">
                <a:effectLst/>
                <a:latin typeface="RedHatText"/>
              </a:rPr>
              <a:t>software de </a:t>
            </a:r>
            <a:r>
              <a:rPr lang="es-ES" b="0" i="0" u="none" strike="noStrike" dirty="0">
                <a:effectLst/>
                <a:latin typeface="RedHatText"/>
              </a:rPr>
              <a:t>automatización</a:t>
            </a:r>
            <a:r>
              <a:rPr lang="es-ES" b="0" i="0" dirty="0">
                <a:effectLst/>
                <a:latin typeface="RedHatText"/>
              </a:rPr>
              <a:t>. </a:t>
            </a:r>
          </a:p>
          <a:p>
            <a:pPr algn="just"/>
            <a:endParaRPr lang="es-ES" b="0" i="0" dirty="0">
              <a:effectLst/>
              <a:latin typeface="RedHatText"/>
            </a:endParaRPr>
          </a:p>
        </p:txBody>
      </p:sp>
      <p:sp>
        <p:nvSpPr>
          <p:cNvPr id="5" name="CuadroTexto 4">
            <a:extLst>
              <a:ext uri="{FF2B5EF4-FFF2-40B4-BE49-F238E27FC236}">
                <a16:creationId xmlns:a16="http://schemas.microsoft.com/office/drawing/2014/main" id="{C358403C-DF61-4FF8-8C92-03F33304173C}"/>
              </a:ext>
            </a:extLst>
          </p:cNvPr>
          <p:cNvSpPr txBox="1"/>
          <p:nvPr/>
        </p:nvSpPr>
        <p:spPr>
          <a:xfrm>
            <a:off x="3045460" y="4349095"/>
            <a:ext cx="6101080" cy="923330"/>
          </a:xfrm>
          <a:prstGeom prst="rect">
            <a:avLst/>
          </a:prstGeom>
          <a:noFill/>
        </p:spPr>
        <p:txBody>
          <a:bodyPr wrap="square">
            <a:spAutoFit/>
          </a:bodyPr>
          <a:lstStyle/>
          <a:p>
            <a:pPr algn="just"/>
            <a:r>
              <a:rPr lang="es-ES" b="0" i="0" dirty="0">
                <a:effectLst/>
                <a:latin typeface="RedHatText"/>
              </a:rPr>
              <a:t>El </a:t>
            </a:r>
            <a:r>
              <a:rPr lang="es-ES" b="1" i="0" u="sng" dirty="0">
                <a:effectLst/>
                <a:latin typeface="RedHatText"/>
              </a:rPr>
              <a:t>diseño de la experiencia del usuario (UX) también es importante </a:t>
            </a:r>
            <a:r>
              <a:rPr lang="es-ES" b="0" i="0" dirty="0">
                <a:effectLst/>
                <a:latin typeface="RedHatText"/>
              </a:rPr>
              <a:t>para crear una experiencia en línea por la que se pueda navegar con facilidad.</a:t>
            </a:r>
            <a:endParaRPr lang="es-ES" dirty="0"/>
          </a:p>
        </p:txBody>
      </p:sp>
    </p:spTree>
    <p:extLst>
      <p:ext uri="{BB962C8B-B14F-4D97-AF65-F5344CB8AC3E}">
        <p14:creationId xmlns:p14="http://schemas.microsoft.com/office/powerpoint/2010/main" val="854956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7AFEBE4-15D2-4AEB-A366-18980600A7A3}"/>
              </a:ext>
            </a:extLst>
          </p:cNvPr>
          <p:cNvSpPr txBox="1"/>
          <p:nvPr/>
        </p:nvSpPr>
        <p:spPr>
          <a:xfrm>
            <a:off x="3131820" y="813415"/>
            <a:ext cx="6101080" cy="1569660"/>
          </a:xfrm>
          <a:prstGeom prst="rect">
            <a:avLst/>
          </a:prstGeom>
          <a:noFill/>
        </p:spPr>
        <p:txBody>
          <a:bodyPr wrap="square">
            <a:spAutoFit/>
          </a:bodyPr>
          <a:lstStyle/>
          <a:p>
            <a:pPr algn="just"/>
            <a:r>
              <a:rPr lang="es-ES" sz="2400" b="1" i="0" dirty="0">
                <a:solidFill>
                  <a:srgbClr val="151515"/>
                </a:solidFill>
                <a:effectLst/>
                <a:latin typeface="RedHatText"/>
              </a:rPr>
              <a:t>La mayoría utiliza la virtualización para extraer los </a:t>
            </a:r>
            <a:r>
              <a:rPr lang="es-ES" sz="2400" b="1" i="0" u="sng" dirty="0">
                <a:solidFill>
                  <a:srgbClr val="151515"/>
                </a:solidFill>
                <a:effectLst/>
                <a:latin typeface="RedHatText"/>
              </a:rPr>
              <a:t>recursos de hardware </a:t>
            </a:r>
            <a:r>
              <a:rPr lang="es-ES" sz="2400" b="1" i="0" dirty="0">
                <a:solidFill>
                  <a:srgbClr val="151515"/>
                </a:solidFill>
                <a:effectLst/>
                <a:latin typeface="RedHatText"/>
              </a:rPr>
              <a:t>y convertirlos en </a:t>
            </a:r>
            <a:r>
              <a:rPr lang="es-ES" sz="2400" b="1" i="0" u="none" strike="noStrike" dirty="0">
                <a:solidFill>
                  <a:schemeClr val="bg1"/>
                </a:solidFill>
                <a:effectLst/>
                <a:latin typeface="RedHatText"/>
              </a:rPr>
              <a:t>lagos de datos</a:t>
            </a:r>
            <a:r>
              <a:rPr lang="es-ES" sz="2400" b="1" i="0" dirty="0">
                <a:solidFill>
                  <a:schemeClr val="bg1"/>
                </a:solidFill>
                <a:effectLst/>
                <a:latin typeface="RedHatText"/>
              </a:rPr>
              <a:t> </a:t>
            </a:r>
            <a:r>
              <a:rPr lang="es-ES" sz="2400" b="1" i="0" dirty="0">
                <a:solidFill>
                  <a:srgbClr val="151515"/>
                </a:solidFill>
                <a:effectLst/>
                <a:latin typeface="RedHatText"/>
              </a:rPr>
              <a:t>que se </a:t>
            </a:r>
            <a:r>
              <a:rPr lang="es-ES" sz="2400" b="1" i="0" u="sng" dirty="0">
                <a:solidFill>
                  <a:srgbClr val="151515"/>
                </a:solidFill>
                <a:effectLst/>
                <a:latin typeface="RedHatText"/>
              </a:rPr>
              <a:t>gestionan de forma centralizada</a:t>
            </a:r>
            <a:r>
              <a:rPr lang="es-ES" sz="2400" b="1" i="0" dirty="0">
                <a:solidFill>
                  <a:srgbClr val="151515"/>
                </a:solidFill>
                <a:effectLst/>
                <a:latin typeface="RedHatText"/>
              </a:rPr>
              <a:t>.</a:t>
            </a:r>
            <a:endParaRPr lang="es-ES" sz="2400" b="1" dirty="0"/>
          </a:p>
        </p:txBody>
      </p:sp>
      <p:sp>
        <p:nvSpPr>
          <p:cNvPr id="5" name="CuadroTexto 4">
            <a:extLst>
              <a:ext uri="{FF2B5EF4-FFF2-40B4-BE49-F238E27FC236}">
                <a16:creationId xmlns:a16="http://schemas.microsoft.com/office/drawing/2014/main" id="{6CC8E383-63E0-4881-BDEA-84EA31FCC6BD}"/>
              </a:ext>
            </a:extLst>
          </p:cNvPr>
          <p:cNvSpPr txBox="1"/>
          <p:nvPr/>
        </p:nvSpPr>
        <p:spPr>
          <a:xfrm>
            <a:off x="703580" y="2554516"/>
            <a:ext cx="6101080" cy="1477328"/>
          </a:xfrm>
          <a:prstGeom prst="rect">
            <a:avLst/>
          </a:prstGeom>
          <a:noFill/>
        </p:spPr>
        <p:txBody>
          <a:bodyPr wrap="square">
            <a:spAutoFit/>
          </a:bodyPr>
          <a:lstStyle/>
          <a:p>
            <a:r>
              <a:rPr lang="es-ES" dirty="0">
                <a:latin typeface="RedHatText"/>
              </a:rPr>
              <a:t>Ejemplo: </a:t>
            </a:r>
          </a:p>
          <a:p>
            <a:endParaRPr lang="es-ES" dirty="0">
              <a:latin typeface="RedHatText"/>
            </a:endParaRPr>
          </a:p>
          <a:p>
            <a:r>
              <a:rPr lang="es-ES" dirty="0">
                <a:latin typeface="RedHatText"/>
              </a:rPr>
              <a:t>O</a:t>
            </a:r>
            <a:r>
              <a:rPr lang="es-ES" b="0" i="0" u="none" strike="noStrike" dirty="0">
                <a:effectLst/>
                <a:latin typeface="RedHatText"/>
              </a:rPr>
              <a:t>penStack</a:t>
            </a:r>
            <a:r>
              <a:rPr lang="es-ES" b="0" i="0" dirty="0">
                <a:effectLst/>
                <a:latin typeface="RedHatText"/>
              </a:rPr>
              <a:t> es un proyecto de nube </a:t>
            </a:r>
            <a:r>
              <a:rPr lang="es-ES" b="0" i="0" u="none" strike="noStrike" dirty="0">
                <a:effectLst/>
                <a:latin typeface="RedHatText"/>
              </a:rPr>
              <a:t>open source</a:t>
            </a:r>
            <a:r>
              <a:rPr lang="es-ES" b="0" i="0" dirty="0">
                <a:effectLst/>
                <a:latin typeface="RedHatText"/>
              </a:rPr>
              <a:t> muy popular que combina muchos otros proyectos open source para diseñar y gestionar las nubes usando recursos virtualizados</a:t>
            </a:r>
            <a:endParaRPr lang="es-ES" dirty="0"/>
          </a:p>
        </p:txBody>
      </p:sp>
      <p:sp>
        <p:nvSpPr>
          <p:cNvPr id="7" name="CuadroTexto 6">
            <a:extLst>
              <a:ext uri="{FF2B5EF4-FFF2-40B4-BE49-F238E27FC236}">
                <a16:creationId xmlns:a16="http://schemas.microsoft.com/office/drawing/2014/main" id="{80DE5221-A1E9-447B-9CB4-55BB84090A26}"/>
              </a:ext>
            </a:extLst>
          </p:cNvPr>
          <p:cNvSpPr txBox="1"/>
          <p:nvPr/>
        </p:nvSpPr>
        <p:spPr>
          <a:xfrm>
            <a:off x="703580" y="4375835"/>
            <a:ext cx="6101080" cy="646331"/>
          </a:xfrm>
          <a:prstGeom prst="rect">
            <a:avLst/>
          </a:prstGeom>
          <a:noFill/>
        </p:spPr>
        <p:txBody>
          <a:bodyPr wrap="square">
            <a:spAutoFit/>
          </a:bodyPr>
          <a:lstStyle/>
          <a:p>
            <a:r>
              <a:rPr lang="es-ES" b="0" i="0" dirty="0">
                <a:effectLst/>
                <a:latin typeface="RedHatText"/>
              </a:rPr>
              <a:t>Combina los siguientes </a:t>
            </a:r>
            <a:r>
              <a:rPr lang="es-ES" b="0" i="0" u="none" strike="noStrike" dirty="0">
                <a:effectLst/>
                <a:latin typeface="RedHatText"/>
              </a:rPr>
              <a:t>servicios de nube</a:t>
            </a:r>
            <a:r>
              <a:rPr lang="es-ES" b="0" i="0" dirty="0">
                <a:effectLst/>
                <a:latin typeface="RedHatText"/>
              </a:rPr>
              <a:t>, que juntos representan una arquitectura de nube básica.</a:t>
            </a:r>
            <a:endParaRPr lang="es-ES" dirty="0"/>
          </a:p>
        </p:txBody>
      </p:sp>
      <p:pic>
        <p:nvPicPr>
          <p:cNvPr id="10242" name="Picture 2" descr="Qué es virtualización de servidores? - INCOSA">
            <a:extLst>
              <a:ext uri="{FF2B5EF4-FFF2-40B4-BE49-F238E27FC236}">
                <a16:creationId xmlns:a16="http://schemas.microsoft.com/office/drawing/2014/main" id="{1B80BC05-73DA-4C07-987B-010D319F5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199" y="3293180"/>
            <a:ext cx="4401519" cy="293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0410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Tipo de madera">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Io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Tipo de madera">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themeOverride>
</file>

<file path=docProps/app.xml><?xml version="1.0" encoding="utf-8"?>
<Properties xmlns="http://schemas.openxmlformats.org/officeDocument/2006/extended-properties" xmlns:vt="http://schemas.openxmlformats.org/officeDocument/2006/docPropsVTypes">
  <Template/>
  <TotalTime>6024</TotalTime>
  <Words>3922</Words>
  <Application>Microsoft Office PowerPoint</Application>
  <PresentationFormat>Panorámica</PresentationFormat>
  <Paragraphs>343</Paragraphs>
  <Slides>43</Slides>
  <Notes>6</Notes>
  <HiddenSlides>0</HiddenSlides>
  <MMClips>0</MMClips>
  <ScaleCrop>false</ScaleCrop>
  <HeadingPairs>
    <vt:vector size="6" baseType="variant">
      <vt:variant>
        <vt:lpstr>Fuentes usadas</vt:lpstr>
      </vt:variant>
      <vt:variant>
        <vt:i4>22</vt:i4>
      </vt:variant>
      <vt:variant>
        <vt:lpstr>Tema</vt:lpstr>
      </vt:variant>
      <vt:variant>
        <vt:i4>3</vt:i4>
      </vt:variant>
      <vt:variant>
        <vt:lpstr>Títulos de diapositiva</vt:lpstr>
      </vt:variant>
      <vt:variant>
        <vt:i4>43</vt:i4>
      </vt:variant>
    </vt:vector>
  </HeadingPairs>
  <TitlesOfParts>
    <vt:vector size="68" baseType="lpstr">
      <vt:lpstr>Aharoni</vt:lpstr>
      <vt:lpstr>AmazonEmber</vt:lpstr>
      <vt:lpstr>AmazonEmberBold</vt:lpstr>
      <vt:lpstr>Arial</vt:lpstr>
      <vt:lpstr>Bookman Old Style</vt:lpstr>
      <vt:lpstr>Calibri</vt:lpstr>
      <vt:lpstr>Century Gothic</vt:lpstr>
      <vt:lpstr>Georgia</vt:lpstr>
      <vt:lpstr>Georgia-Bold</vt:lpstr>
      <vt:lpstr>inherit</vt:lpstr>
      <vt:lpstr>OptimaLTStd</vt:lpstr>
      <vt:lpstr>OptimaLTStd-Italic</vt:lpstr>
      <vt:lpstr>RedHatText</vt:lpstr>
      <vt:lpstr>Rockwell Extra Bold</vt:lpstr>
      <vt:lpstr>Symbol</vt:lpstr>
      <vt:lpstr>Trebuchet MS</vt:lpstr>
      <vt:lpstr>var(--pfe-theme--font-family, "Red Hat Text", "RedHatText", "Overpass", Overpass, Arial, sans-serif)</vt:lpstr>
      <vt:lpstr>var(--pfe-theme--font-family,"RedHatText","Overpass",Overpass,Helvetica,Arial,sans-serif)</vt:lpstr>
      <vt:lpstr>var(--pfe-theme--font-family--heading, "Red Hat Display", "RedHatDisplay", "Overpass", Overpass, Arial, sans-serif)</vt:lpstr>
      <vt:lpstr>var(--pfe-theme--font-family--heading,"RedHatDisplay","Overpass",Overpass,Helvetica,Arial,sans-serif)</vt:lpstr>
      <vt:lpstr>Wingdings</vt:lpstr>
      <vt:lpstr>Wingdings 3</vt:lpstr>
      <vt:lpstr>Tipo de madera</vt:lpstr>
      <vt:lpstr>Ion</vt:lpstr>
      <vt:lpstr>1_Ion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 K</dc:creator>
  <cp:lastModifiedBy>m k2</cp:lastModifiedBy>
  <cp:revision>131</cp:revision>
  <dcterms:created xsi:type="dcterms:W3CDTF">2014-09-04T14:13:19Z</dcterms:created>
  <dcterms:modified xsi:type="dcterms:W3CDTF">2021-06-02T19:11:45Z</dcterms:modified>
</cp:coreProperties>
</file>